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9" r:id="rId1"/>
  </p:sldMasterIdLst>
  <p:notesMasterIdLst>
    <p:notesMasterId r:id="rId34"/>
  </p:notesMasterIdLst>
  <p:sldIdLst>
    <p:sldId id="256" r:id="rId2"/>
    <p:sldId id="257" r:id="rId3"/>
    <p:sldId id="258" r:id="rId4"/>
    <p:sldId id="277" r:id="rId5"/>
    <p:sldId id="278" r:id="rId6"/>
    <p:sldId id="259" r:id="rId7"/>
    <p:sldId id="279" r:id="rId8"/>
    <p:sldId id="280" r:id="rId9"/>
    <p:sldId id="260" r:id="rId10"/>
    <p:sldId id="281" r:id="rId11"/>
    <p:sldId id="282" r:id="rId12"/>
    <p:sldId id="283" r:id="rId13"/>
    <p:sldId id="284" r:id="rId14"/>
    <p:sldId id="261" r:id="rId15"/>
    <p:sldId id="262" r:id="rId16"/>
    <p:sldId id="271" r:id="rId17"/>
    <p:sldId id="272" r:id="rId18"/>
    <p:sldId id="274" r:id="rId19"/>
    <p:sldId id="273" r:id="rId20"/>
    <p:sldId id="275" r:id="rId21"/>
    <p:sldId id="265" r:id="rId22"/>
    <p:sldId id="270" r:id="rId23"/>
    <p:sldId id="276" r:id="rId24"/>
    <p:sldId id="285" r:id="rId25"/>
    <p:sldId id="286" r:id="rId26"/>
    <p:sldId id="287" r:id="rId27"/>
    <p:sldId id="288" r:id="rId28"/>
    <p:sldId id="266" r:id="rId29"/>
    <p:sldId id="267" r:id="rId30"/>
    <p:sldId id="269" r:id="rId31"/>
    <p:sldId id="268" r:id="rId32"/>
    <p:sldId id="26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91D073-04F3-48B3-A218-E0DC805A0B42}">
          <p14:sldIdLst>
            <p14:sldId id="256"/>
            <p14:sldId id="257"/>
            <p14:sldId id="258"/>
            <p14:sldId id="277"/>
            <p14:sldId id="278"/>
            <p14:sldId id="259"/>
            <p14:sldId id="279"/>
            <p14:sldId id="280"/>
            <p14:sldId id="260"/>
            <p14:sldId id="281"/>
            <p14:sldId id="282"/>
            <p14:sldId id="283"/>
            <p14:sldId id="284"/>
            <p14:sldId id="261"/>
            <p14:sldId id="262"/>
            <p14:sldId id="271"/>
            <p14:sldId id="272"/>
            <p14:sldId id="274"/>
            <p14:sldId id="273"/>
            <p14:sldId id="275"/>
            <p14:sldId id="265"/>
            <p14:sldId id="270"/>
            <p14:sldId id="276"/>
            <p14:sldId id="285"/>
            <p14:sldId id="286"/>
            <p14:sldId id="287"/>
            <p14:sldId id="288"/>
            <p14:sldId id="266"/>
            <p14:sldId id="267"/>
            <p14:sldId id="269"/>
            <p14:sldId id="268"/>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94713" autoAdjust="0"/>
  </p:normalViewPr>
  <p:slideViewPr>
    <p:cSldViewPr snapToGrid="0" snapToObjects="1">
      <p:cViewPr>
        <p:scale>
          <a:sx n="75" d="100"/>
          <a:sy n="75" d="100"/>
        </p:scale>
        <p:origin x="54" y="858"/>
      </p:cViewPr>
      <p:guideLst/>
    </p:cSldViewPr>
  </p:slideViewPr>
  <p:outlineViewPr>
    <p:cViewPr>
      <p:scale>
        <a:sx n="33" d="100"/>
        <a:sy n="33" d="100"/>
      </p:scale>
      <p:origin x="0" y="-24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5D8B1-A0FC-4C21-8AAC-DD9970D403CF}"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419FE-4654-41D5-9A1A-DD1D0E2CBAFB}" type="slidenum">
              <a:rPr lang="en-US" smtClean="0"/>
              <a:t>‹#›</a:t>
            </a:fld>
            <a:endParaRPr lang="en-US"/>
          </a:p>
        </p:txBody>
      </p:sp>
    </p:spTree>
    <p:extLst>
      <p:ext uri="{BB962C8B-B14F-4D97-AF65-F5344CB8AC3E}">
        <p14:creationId xmlns:p14="http://schemas.microsoft.com/office/powerpoint/2010/main" val="213663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essence, Neural Networks form the base of deep learning which in fact is a subset of Machine Learning.</a:t>
            </a:r>
          </a:p>
          <a:p>
            <a:r>
              <a:rPr lang="en-US" dirty="0"/>
              <a:t>Just by the sound of the name itself, you can easily tell that it is an algorithm inspired by how the human brain works (i.e. neurons and how they communicate and send signals to the rest of our bodies).</a:t>
            </a:r>
          </a:p>
          <a:p>
            <a:r>
              <a:rPr lang="en-US" dirty="0"/>
              <a:t>Obviously, it’s not as complex as a human brain per say and is also prone to errors. However, they do apply a training algorithm that helps them to continuously learn with the goal of providing much accurate predicted outputs.</a:t>
            </a:r>
          </a:p>
        </p:txBody>
      </p:sp>
      <p:sp>
        <p:nvSpPr>
          <p:cNvPr id="4" name="Slide Number Placeholder 3"/>
          <p:cNvSpPr>
            <a:spLocks noGrp="1"/>
          </p:cNvSpPr>
          <p:nvPr>
            <p:ph type="sldNum" sz="quarter" idx="5"/>
          </p:nvPr>
        </p:nvSpPr>
        <p:spPr/>
        <p:txBody>
          <a:bodyPr/>
          <a:lstStyle/>
          <a:p>
            <a:fld id="{0A92B98C-F3A0-456B-A570-DB26236A70E0}" type="slidenum">
              <a:rPr lang="en-US" smtClean="0"/>
              <a:t>3</a:t>
            </a:fld>
            <a:endParaRPr lang="en-US"/>
          </a:p>
        </p:txBody>
      </p:sp>
    </p:spTree>
    <p:extLst>
      <p:ext uri="{BB962C8B-B14F-4D97-AF65-F5344CB8AC3E}">
        <p14:creationId xmlns:p14="http://schemas.microsoft.com/office/powerpoint/2010/main" val="418318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Weights are the co-</a:t>
            </a:r>
            <a:r>
              <a:rPr lang="en-US" sz="1200" b="0" i="0" kern="1200" dirty="0" err="1">
                <a:solidFill>
                  <a:schemeClr val="tx1"/>
                </a:solidFill>
                <a:effectLst/>
                <a:latin typeface="+mn-lt"/>
                <a:ea typeface="+mn-ea"/>
                <a:cs typeface="+mn-cs"/>
              </a:rPr>
              <a:t>efficients</a:t>
            </a:r>
            <a:r>
              <a:rPr lang="en-US" sz="1200" b="0" i="0" kern="1200" dirty="0">
                <a:solidFill>
                  <a:schemeClr val="tx1"/>
                </a:solidFill>
                <a:effectLst/>
                <a:latin typeface="+mn-lt"/>
                <a:ea typeface="+mn-ea"/>
                <a:cs typeface="+mn-cs"/>
              </a:rPr>
              <a:t> of the equation which you are trying to resolve. Essentially, they reflect how important an input is. On the other hand, bias is simply a constant value (or a constant vector) that is added to the product of inputs and weights which in fact is used to offset the result. Think of it as a way to help a neuron to buy it’s way to go through. Not all neurons will be activated.</a:t>
            </a:r>
            <a:endParaRPr lang="en-US" dirty="0"/>
          </a:p>
        </p:txBody>
      </p:sp>
      <p:sp>
        <p:nvSpPr>
          <p:cNvPr id="4" name="Slide Number Placeholder 3"/>
          <p:cNvSpPr>
            <a:spLocks noGrp="1"/>
          </p:cNvSpPr>
          <p:nvPr>
            <p:ph type="sldNum" sz="quarter" idx="5"/>
          </p:nvPr>
        </p:nvSpPr>
        <p:spPr/>
        <p:txBody>
          <a:bodyPr/>
          <a:lstStyle/>
          <a:p>
            <a:fld id="{0A92B98C-F3A0-456B-A570-DB26236A70E0}" type="slidenum">
              <a:rPr lang="en-US" smtClean="0"/>
              <a:t>5</a:t>
            </a:fld>
            <a:endParaRPr lang="en-US"/>
          </a:p>
        </p:txBody>
      </p:sp>
    </p:spTree>
    <p:extLst>
      <p:ext uri="{BB962C8B-B14F-4D97-AF65-F5344CB8AC3E}">
        <p14:creationId xmlns:p14="http://schemas.microsoft.com/office/powerpoint/2010/main" val="7448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neural network example that will predict the gender of a person based on weight and height inputs given.</a:t>
            </a:r>
          </a:p>
        </p:txBody>
      </p:sp>
      <p:sp>
        <p:nvSpPr>
          <p:cNvPr id="4" name="Slide Number Placeholder 3"/>
          <p:cNvSpPr>
            <a:spLocks noGrp="1"/>
          </p:cNvSpPr>
          <p:nvPr>
            <p:ph type="sldNum" sz="quarter" idx="5"/>
          </p:nvPr>
        </p:nvSpPr>
        <p:spPr/>
        <p:txBody>
          <a:bodyPr/>
          <a:lstStyle/>
          <a:p>
            <a:fld id="{0A92B98C-F3A0-456B-A570-DB26236A70E0}" type="slidenum">
              <a:rPr lang="en-US" smtClean="0"/>
              <a:t>7</a:t>
            </a:fld>
            <a:endParaRPr lang="en-US"/>
          </a:p>
        </p:txBody>
      </p:sp>
    </p:spTree>
    <p:extLst>
      <p:ext uri="{BB962C8B-B14F-4D97-AF65-F5344CB8AC3E}">
        <p14:creationId xmlns:p14="http://schemas.microsoft.com/office/powerpoint/2010/main" val="2101871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DDDDD"/>
                </a:solidFill>
                <a:effectLst/>
                <a:latin typeface="-apple-system"/>
              </a:rPr>
              <a:t>Here the amounts where shifted to make the numbers look nicer. Normally, you’d shift by the mean.</a:t>
            </a:r>
            <a:endParaRPr lang="en-US" i="0" dirty="0"/>
          </a:p>
        </p:txBody>
      </p:sp>
      <p:sp>
        <p:nvSpPr>
          <p:cNvPr id="4" name="Slide Number Placeholder 3"/>
          <p:cNvSpPr>
            <a:spLocks noGrp="1"/>
          </p:cNvSpPr>
          <p:nvPr>
            <p:ph type="sldNum" sz="quarter" idx="5"/>
          </p:nvPr>
        </p:nvSpPr>
        <p:spPr/>
        <p:txBody>
          <a:bodyPr/>
          <a:lstStyle/>
          <a:p>
            <a:fld id="{0A92B98C-F3A0-456B-A570-DB26236A70E0}" type="slidenum">
              <a:rPr lang="en-US" smtClean="0"/>
              <a:t>8</a:t>
            </a:fld>
            <a:endParaRPr lang="en-US"/>
          </a:p>
        </p:txBody>
      </p:sp>
    </p:spTree>
    <p:extLst>
      <p:ext uri="{BB962C8B-B14F-4D97-AF65-F5344CB8AC3E}">
        <p14:creationId xmlns:p14="http://schemas.microsoft.com/office/powerpoint/2010/main" val="255356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algebra (vectors) and calculus (partial derivatives)</a:t>
            </a:r>
          </a:p>
        </p:txBody>
      </p:sp>
      <p:sp>
        <p:nvSpPr>
          <p:cNvPr id="4" name="Slide Number Placeholder 3"/>
          <p:cNvSpPr>
            <a:spLocks noGrp="1"/>
          </p:cNvSpPr>
          <p:nvPr>
            <p:ph type="sldNum" sz="quarter" idx="5"/>
          </p:nvPr>
        </p:nvSpPr>
        <p:spPr/>
        <p:txBody>
          <a:bodyPr/>
          <a:lstStyle/>
          <a:p>
            <a:fld id="{0A92B98C-F3A0-456B-A570-DB26236A70E0}" type="slidenum">
              <a:rPr lang="en-US" smtClean="0"/>
              <a:t>9</a:t>
            </a:fld>
            <a:endParaRPr lang="en-US"/>
          </a:p>
        </p:txBody>
      </p:sp>
    </p:spTree>
    <p:extLst>
      <p:ext uri="{BB962C8B-B14F-4D97-AF65-F5344CB8AC3E}">
        <p14:creationId xmlns:p14="http://schemas.microsoft.com/office/powerpoint/2010/main" val="616621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algebra (vectors) and calculus (partial derivatives). Used Alice’s height and weight for this example.</a:t>
            </a:r>
          </a:p>
        </p:txBody>
      </p:sp>
      <p:sp>
        <p:nvSpPr>
          <p:cNvPr id="4" name="Slide Number Placeholder 3"/>
          <p:cNvSpPr>
            <a:spLocks noGrp="1"/>
          </p:cNvSpPr>
          <p:nvPr>
            <p:ph type="sldNum" sz="quarter" idx="5"/>
          </p:nvPr>
        </p:nvSpPr>
        <p:spPr/>
        <p:txBody>
          <a:bodyPr/>
          <a:lstStyle/>
          <a:p>
            <a:fld id="{0A92B98C-F3A0-456B-A570-DB26236A70E0}" type="slidenum">
              <a:rPr lang="en-US" smtClean="0"/>
              <a:t>10</a:t>
            </a:fld>
            <a:endParaRPr lang="en-US"/>
          </a:p>
        </p:txBody>
      </p:sp>
    </p:spTree>
    <p:extLst>
      <p:ext uri="{BB962C8B-B14F-4D97-AF65-F5344CB8AC3E}">
        <p14:creationId xmlns:p14="http://schemas.microsoft.com/office/powerpoint/2010/main" val="2759797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2B98C-F3A0-456B-A570-DB26236A70E0}" type="slidenum">
              <a:rPr lang="en-US" smtClean="0"/>
              <a:t>11</a:t>
            </a:fld>
            <a:endParaRPr lang="en-US"/>
          </a:p>
        </p:txBody>
      </p:sp>
    </p:spTree>
    <p:extLst>
      <p:ext uri="{BB962C8B-B14F-4D97-AF65-F5344CB8AC3E}">
        <p14:creationId xmlns:p14="http://schemas.microsoft.com/office/powerpoint/2010/main" val="2484271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BA3EB8E9-CE1B-CB4F-B3BF-3A4F71729E4B}" type="datetimeFigureOut">
              <a:rPr lang="en-US" smtClean="0"/>
              <a:t>11/4/2020</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5D1BC744-74CF-2B44-A191-E4D3E25E9003}" type="slidenum">
              <a:rPr lang="en-US" smtClean="0"/>
              <a:t>‹#›</a:t>
            </a:fld>
            <a:endParaRPr lang="en-US"/>
          </a:p>
        </p:txBody>
      </p:sp>
    </p:spTree>
    <p:extLst>
      <p:ext uri="{BB962C8B-B14F-4D97-AF65-F5344CB8AC3E}">
        <p14:creationId xmlns:p14="http://schemas.microsoft.com/office/powerpoint/2010/main" val="1339304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3EB8E9-CE1B-CB4F-B3BF-3A4F71729E4B}"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604874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3EB8E9-CE1B-CB4F-B3BF-3A4F71729E4B}"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987232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3EB8E9-CE1B-CB4F-B3BF-3A4F71729E4B}"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2510744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3EB8E9-CE1B-CB4F-B3BF-3A4F71729E4B}"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2046821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A3EB8E9-CE1B-CB4F-B3BF-3A4F71729E4B}"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3219266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A3EB8E9-CE1B-CB4F-B3BF-3A4F71729E4B}"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25692673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3EB8E9-CE1B-CB4F-B3BF-3A4F71729E4B}"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3965264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3EB8E9-CE1B-CB4F-B3BF-3A4F71729E4B}"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1926438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3EB8E9-CE1B-CB4F-B3BF-3A4F71729E4B}"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945151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3EB8E9-CE1B-CB4F-B3BF-3A4F71729E4B}"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4199866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3EB8E9-CE1B-CB4F-B3BF-3A4F71729E4B}"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3721555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3EB8E9-CE1B-CB4F-B3BF-3A4F71729E4B}"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112827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3EB8E9-CE1B-CB4F-B3BF-3A4F71729E4B}"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822352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3EB8E9-CE1B-CB4F-B3BF-3A4F71729E4B}"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2255939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3EB8E9-CE1B-CB4F-B3BF-3A4F71729E4B}"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4036323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3EB8E9-CE1B-CB4F-B3BF-3A4F71729E4B}"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14393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BA3EB8E9-CE1B-CB4F-B3BF-3A4F71729E4B}" type="datetimeFigureOut">
              <a:rPr lang="en-US" smtClean="0"/>
              <a:t>11/4/2020</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5D1BC744-74CF-2B44-A191-E4D3E25E9003}" type="slidenum">
              <a:rPr lang="en-US" smtClean="0"/>
              <a:t>‹#›</a:t>
            </a:fld>
            <a:endParaRPr lang="en-US"/>
          </a:p>
        </p:txBody>
      </p:sp>
    </p:spTree>
    <p:extLst>
      <p:ext uri="{BB962C8B-B14F-4D97-AF65-F5344CB8AC3E}">
        <p14:creationId xmlns:p14="http://schemas.microsoft.com/office/powerpoint/2010/main" val="464624117"/>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twitch.t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jg-fisher/diabetesNeuralNetwork" TargetMode="External"/><Relationship Id="rId3" Type="http://schemas.openxmlformats.org/officeDocument/2006/relationships/hyperlink" Target="https://numpy.org/" TargetMode="External"/><Relationship Id="rId7" Type="http://schemas.openxmlformats.org/officeDocument/2006/relationships/hyperlink" Target="https://github.com/jonasbostoen/simple-neural-network" TargetMode="External"/><Relationship Id="rId2" Type="http://schemas.openxmlformats.org/officeDocument/2006/relationships/hyperlink" Target="https://github.com/lay295/TwitchDownloader" TargetMode="External"/><Relationship Id="rId1" Type="http://schemas.openxmlformats.org/officeDocument/2006/relationships/slideLayout" Target="../slideLayouts/slideLayout2.xml"/><Relationship Id="rId6" Type="http://schemas.openxmlformats.org/officeDocument/2006/relationships/hyperlink" Target="https://www.tensorflow.org/" TargetMode="External"/><Relationship Id="rId11" Type="http://schemas.openxmlformats.org/officeDocument/2006/relationships/image" Target="../media/image33.png"/><Relationship Id="rId5" Type="http://schemas.openxmlformats.org/officeDocument/2006/relationships/hyperlink" Target="https://scikit-learn.org/stable/" TargetMode="External"/><Relationship Id="rId10" Type="http://schemas.openxmlformats.org/officeDocument/2006/relationships/image" Target="../media/image32.png"/><Relationship Id="rId4" Type="http://schemas.openxmlformats.org/officeDocument/2006/relationships/hyperlink" Target="https://keras.io/" TargetMode="External"/><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hyperlink" Target="https://doi.org/10.1007/978-1-4842-4421-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58A3-3A2B-844F-AC5B-5B87A59EDBF0}"/>
              </a:ext>
            </a:extLst>
          </p:cNvPr>
          <p:cNvSpPr>
            <a:spLocks noGrp="1"/>
          </p:cNvSpPr>
          <p:nvPr>
            <p:ph type="ctrTitle"/>
          </p:nvPr>
        </p:nvSpPr>
        <p:spPr/>
        <p:txBody>
          <a:bodyPr/>
          <a:lstStyle/>
          <a:p>
            <a:r>
              <a:rPr lang="en-US" dirty="0"/>
              <a:t>Neural Networks</a:t>
            </a:r>
          </a:p>
        </p:txBody>
      </p:sp>
      <p:sp>
        <p:nvSpPr>
          <p:cNvPr id="3" name="Subtitle 2">
            <a:extLst>
              <a:ext uri="{FF2B5EF4-FFF2-40B4-BE49-F238E27FC236}">
                <a16:creationId xmlns:a16="http://schemas.microsoft.com/office/drawing/2014/main" id="{D4C1C83D-E886-EE47-B56F-B2399FB11043}"/>
              </a:ext>
            </a:extLst>
          </p:cNvPr>
          <p:cNvSpPr>
            <a:spLocks noGrp="1"/>
          </p:cNvSpPr>
          <p:nvPr>
            <p:ph type="subTitle" idx="1"/>
          </p:nvPr>
        </p:nvSpPr>
        <p:spPr/>
        <p:txBody>
          <a:bodyPr/>
          <a:lstStyle/>
          <a:p>
            <a:r>
              <a:rPr lang="en-US" dirty="0"/>
              <a:t>BY </a:t>
            </a:r>
            <a:r>
              <a:rPr lang="en-US" dirty="0" err="1"/>
              <a:t>sean</a:t>
            </a:r>
            <a:r>
              <a:rPr lang="en-US" dirty="0"/>
              <a:t> Soliman &amp; Luis Rangel</a:t>
            </a:r>
          </a:p>
        </p:txBody>
      </p:sp>
    </p:spTree>
    <p:extLst>
      <p:ext uri="{BB962C8B-B14F-4D97-AF65-F5344CB8AC3E}">
        <p14:creationId xmlns:p14="http://schemas.microsoft.com/office/powerpoint/2010/main" val="3793645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280E-320D-9748-858D-0263524E8842}"/>
              </a:ext>
            </a:extLst>
          </p:cNvPr>
          <p:cNvSpPr>
            <a:spLocks noGrp="1"/>
          </p:cNvSpPr>
          <p:nvPr>
            <p:ph type="title"/>
          </p:nvPr>
        </p:nvSpPr>
        <p:spPr>
          <a:xfrm>
            <a:off x="639098" y="629265"/>
            <a:ext cx="5132438" cy="1622322"/>
          </a:xfrm>
        </p:spPr>
        <p:txBody>
          <a:bodyPr>
            <a:normAutofit/>
          </a:bodyPr>
          <a:lstStyle/>
          <a:p>
            <a:r>
              <a:rPr lang="en-US" dirty="0"/>
              <a:t>How it works?</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C036A52E-9264-4CE9-934B-45F5116E765E}"/>
                  </a:ext>
                </a:extLst>
              </p:cNvPr>
              <p:cNvSpPr>
                <a:spLocks noGrp="1"/>
              </p:cNvSpPr>
              <p:nvPr>
                <p:ph idx="1"/>
              </p:nvPr>
            </p:nvSpPr>
            <p:spPr>
              <a:xfrm>
                <a:off x="639098" y="2418735"/>
                <a:ext cx="5132439" cy="3811742"/>
              </a:xfrm>
            </p:spPr>
            <p:txBody>
              <a:bodyPr anchor="ctr">
                <a:normAutofit lnSpcReduction="10000"/>
              </a:bodyPr>
              <a:lstStyle/>
              <a:p>
                <a:pPr marL="0" indent="0">
                  <a:lnSpc>
                    <a:spcPct val="90000"/>
                  </a:lnSpc>
                  <a:buNone/>
                </a:pPr>
                <a:endParaRPr lang="en-US" sz="1400" dirty="0">
                  <a:solidFill>
                    <a:schemeClr val="tx1"/>
                  </a:solidFill>
                  <a:latin typeface="Cambria Math" panose="02040503050406030204" pitchFamily="18" charset="0"/>
                  <a:ea typeface="Cambria Math" panose="02040503050406030204" pitchFamily="18" charset="0"/>
                </a:endParaRPr>
              </a:p>
              <a:p>
                <a:pPr marL="0" indent="0">
                  <a:lnSpc>
                    <a:spcPct val="90000"/>
                  </a:lnSpc>
                  <a:buNone/>
                </a:pPr>
                <a:r>
                  <a:rPr lang="en-US" sz="1400" dirty="0">
                    <a:solidFill>
                      <a:schemeClr val="tx1"/>
                    </a:solidFill>
                    <a:latin typeface="Cambria Math" panose="02040503050406030204" pitchFamily="18" charset="0"/>
                    <a:ea typeface="Cambria Math" panose="02040503050406030204" pitchFamily="18" charset="0"/>
                  </a:rPr>
                  <a:t>Forward Propagation - Summation</a:t>
                </a:r>
              </a:p>
              <a:p>
                <a:pPr marL="0" indent="0">
                  <a:lnSpc>
                    <a:spcPct val="90000"/>
                  </a:lnSpc>
                  <a:buNone/>
                </a:pPr>
                <a:endParaRPr lang="en-US" sz="1400" dirty="0">
                  <a:solidFill>
                    <a:schemeClr val="tx1"/>
                  </a:solidFill>
                  <a:latin typeface="Cambria Math" panose="02040503050406030204" pitchFamily="18" charset="0"/>
                  <a:ea typeface="Cambria Math" panose="02040503050406030204" pitchFamily="18" charset="0"/>
                </a:endParaRPr>
              </a:p>
              <a:p>
                <a:pPr marL="400050" lvl="1" indent="0">
                  <a:lnSpc>
                    <a:spcPct val="90000"/>
                  </a:lnSpc>
                  <a:buNone/>
                </a:pPr>
                <a:r>
                  <a:rPr lang="en-US" sz="1400" dirty="0">
                    <a:solidFill>
                      <a:schemeClr val="tx1"/>
                    </a:solidFill>
                    <a:latin typeface="Cambria Math" panose="02040503050406030204" pitchFamily="18" charset="0"/>
                    <a:ea typeface="Cambria Math" panose="02040503050406030204" pitchFamily="18" charset="0"/>
                  </a:rPr>
                  <a:t>h1 = </a:t>
                </a:r>
                <a14:m>
                  <m:oMath xmlns:m="http://schemas.openxmlformats.org/officeDocument/2006/math">
                    <m:r>
                      <a:rPr lang="en-US" sz="1400" b="0" i="1">
                        <a:solidFill>
                          <a:schemeClr val="tx1"/>
                        </a:solidFill>
                        <a:latin typeface="Cambria Math" panose="02040503050406030204" pitchFamily="18" charset="0"/>
                        <a:ea typeface="Cambria Math" panose="02040503050406030204" pitchFamily="18" charset="0"/>
                      </a:rPr>
                      <m:t>𝑓</m:t>
                    </m:r>
                  </m:oMath>
                </a14:m>
                <a:r>
                  <a:rPr lang="en-US" sz="1400" b="0" dirty="0">
                    <a:solidFill>
                      <a:schemeClr val="tx1"/>
                    </a:solidFill>
                    <a:latin typeface="Cambria Math" panose="02040503050406030204" pitchFamily="18" charset="0"/>
                    <a:ea typeface="Cambria Math" panose="02040503050406030204" pitchFamily="18" charset="0"/>
                  </a:rPr>
                  <a:t>(w1x1 + w2x2 + b1)</a:t>
                </a:r>
              </a:p>
              <a:p>
                <a:pPr marL="400050" lvl="1" indent="0">
                  <a:lnSpc>
                    <a:spcPct val="90000"/>
                  </a:lnSpc>
                  <a:buNone/>
                </a:pPr>
                <a:r>
                  <a:rPr lang="en-US" sz="14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sz="1400" b="0" i="1">
                        <a:solidFill>
                          <a:schemeClr val="tx1"/>
                        </a:solidFill>
                        <a:latin typeface="Cambria Math" panose="02040503050406030204" pitchFamily="18" charset="0"/>
                        <a:ea typeface="Cambria Math" panose="02040503050406030204" pitchFamily="18" charset="0"/>
                      </a:rPr>
                      <m:t>𝑓</m:t>
                    </m:r>
                    <m:d>
                      <m:dPr>
                        <m:ctrlPr>
                          <a:rPr lang="en-US" sz="1400" b="0" i="1">
                            <a:solidFill>
                              <a:schemeClr val="tx1"/>
                            </a:solidFill>
                            <a:latin typeface="Cambria Math" panose="02040503050406030204" pitchFamily="18" charset="0"/>
                            <a:ea typeface="Cambria Math" panose="02040503050406030204" pitchFamily="18" charset="0"/>
                          </a:rPr>
                        </m:ctrlPr>
                      </m:dPr>
                      <m:e>
                        <m:r>
                          <a:rPr lang="en-US" sz="1400" b="0" i="1">
                            <a:solidFill>
                              <a:schemeClr val="tx1"/>
                            </a:solidFill>
                            <a:latin typeface="Cambria Math" panose="02040503050406030204" pitchFamily="18" charset="0"/>
                            <a:ea typeface="Cambria Math" panose="02040503050406030204" pitchFamily="18" charset="0"/>
                          </a:rPr>
                          <m:t>−2−1+0</m:t>
                        </m:r>
                      </m:e>
                    </m:d>
                  </m:oMath>
                </a14:m>
                <a:endParaRPr lang="en-US" sz="1400" b="0" dirty="0">
                  <a:solidFill>
                    <a:schemeClr val="tx1"/>
                  </a:solidFill>
                  <a:latin typeface="Cambria Math" panose="02040503050406030204" pitchFamily="18" charset="0"/>
                  <a:ea typeface="Cambria Math" panose="02040503050406030204" pitchFamily="18" charset="0"/>
                </a:endParaRPr>
              </a:p>
              <a:p>
                <a:pPr marL="400050" lvl="1" indent="0">
                  <a:lnSpc>
                    <a:spcPct val="90000"/>
                  </a:lnSpc>
                  <a:buNone/>
                </a:pPr>
                <a:r>
                  <a:rPr lang="en-US" sz="14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sz="1400" b="0" i="1">
                        <a:solidFill>
                          <a:schemeClr val="tx1"/>
                        </a:solidFill>
                        <a:latin typeface="Cambria Math" panose="02040503050406030204" pitchFamily="18" charset="0"/>
                        <a:ea typeface="Cambria Math" panose="02040503050406030204" pitchFamily="18" charset="0"/>
                      </a:rPr>
                      <m:t>0.0474</m:t>
                    </m:r>
                  </m:oMath>
                </a14:m>
                <a:r>
                  <a:rPr lang="en-US" sz="1400" dirty="0">
                    <a:solidFill>
                      <a:schemeClr val="tx1"/>
                    </a:solidFill>
                    <a:latin typeface="Cambria Math" panose="02040503050406030204" pitchFamily="18" charset="0"/>
                    <a:ea typeface="Cambria Math" panose="02040503050406030204" pitchFamily="18" charset="0"/>
                  </a:rPr>
                  <a:t> </a:t>
                </a:r>
              </a:p>
              <a:p>
                <a:pPr marL="400050" lvl="1" indent="0">
                  <a:lnSpc>
                    <a:spcPct val="90000"/>
                  </a:lnSpc>
                  <a:buNone/>
                </a:pPr>
                <a:r>
                  <a:rPr lang="en-US" sz="1400" dirty="0">
                    <a:solidFill>
                      <a:schemeClr val="tx1"/>
                    </a:solidFill>
                    <a:latin typeface="Cambria Math" panose="02040503050406030204" pitchFamily="18" charset="0"/>
                    <a:ea typeface="Cambria Math" panose="02040503050406030204" pitchFamily="18" charset="0"/>
                  </a:rPr>
                  <a:t>h2 = </a:t>
                </a:r>
                <a14:m>
                  <m:oMath xmlns:m="http://schemas.openxmlformats.org/officeDocument/2006/math">
                    <m:r>
                      <a:rPr lang="en-US" sz="1400" b="0" i="1">
                        <a:solidFill>
                          <a:schemeClr val="tx1"/>
                        </a:solidFill>
                        <a:latin typeface="Cambria Math" panose="02040503050406030204" pitchFamily="18" charset="0"/>
                        <a:ea typeface="Cambria Math" panose="02040503050406030204" pitchFamily="18" charset="0"/>
                      </a:rPr>
                      <m:t>𝑓</m:t>
                    </m:r>
                  </m:oMath>
                </a14:m>
                <a:r>
                  <a:rPr lang="en-US" sz="1400" b="0" dirty="0">
                    <a:solidFill>
                      <a:schemeClr val="tx1"/>
                    </a:solidFill>
                    <a:latin typeface="Cambria Math" panose="02040503050406030204" pitchFamily="18" charset="0"/>
                    <a:ea typeface="Cambria Math" panose="02040503050406030204" pitchFamily="18" charset="0"/>
                  </a:rPr>
                  <a:t>(w3x1 + w4x2 + b2)</a:t>
                </a:r>
              </a:p>
              <a:p>
                <a:pPr marL="400050" lvl="1" indent="0">
                  <a:lnSpc>
                    <a:spcPct val="90000"/>
                  </a:lnSpc>
                  <a:buNone/>
                </a:pPr>
                <a:r>
                  <a:rPr lang="en-US" sz="14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sz="1400" b="0" i="1">
                        <a:solidFill>
                          <a:schemeClr val="tx1"/>
                        </a:solidFill>
                        <a:latin typeface="Cambria Math" panose="02040503050406030204" pitchFamily="18" charset="0"/>
                        <a:ea typeface="Cambria Math" panose="02040503050406030204" pitchFamily="18" charset="0"/>
                      </a:rPr>
                      <m:t>0.0474</m:t>
                    </m:r>
                  </m:oMath>
                </a14:m>
                <a:r>
                  <a:rPr lang="en-US" sz="1400" dirty="0">
                    <a:solidFill>
                      <a:schemeClr val="tx1"/>
                    </a:solidFill>
                    <a:latin typeface="Cambria Math" panose="02040503050406030204" pitchFamily="18" charset="0"/>
                    <a:ea typeface="Cambria Math" panose="02040503050406030204" pitchFamily="18" charset="0"/>
                  </a:rPr>
                  <a:t> </a:t>
                </a:r>
              </a:p>
              <a:p>
                <a:pPr marL="400050" lvl="1" indent="0">
                  <a:lnSpc>
                    <a:spcPct val="90000"/>
                  </a:lnSpc>
                  <a:buNone/>
                </a:pPr>
                <a:r>
                  <a:rPr lang="en-US" sz="1400" b="0" i="1" dirty="0">
                    <a:solidFill>
                      <a:schemeClr val="tx1"/>
                    </a:solidFill>
                    <a:effectLst/>
                    <a:latin typeface="Cambria Math" panose="02040503050406030204" pitchFamily="18" charset="0"/>
                    <a:ea typeface="Cambria Math" panose="02040503050406030204" pitchFamily="18" charset="0"/>
                  </a:rPr>
                  <a:t>O</a:t>
                </a:r>
                <a:r>
                  <a:rPr lang="en-US" sz="1400" b="0" dirty="0">
                    <a:solidFill>
                      <a:schemeClr val="tx1"/>
                    </a:solidFill>
                    <a:effectLst/>
                    <a:latin typeface="Cambria Math" panose="02040503050406030204" pitchFamily="18" charset="0"/>
                    <a:ea typeface="Cambria Math" panose="02040503050406030204" pitchFamily="18" charset="0"/>
                  </a:rPr>
                  <a:t>1 = </a:t>
                </a:r>
                <a14:m>
                  <m:oMath xmlns:m="http://schemas.openxmlformats.org/officeDocument/2006/math">
                    <m:r>
                      <a:rPr lang="en-US" sz="1400" b="0" i="1">
                        <a:solidFill>
                          <a:schemeClr val="tx1"/>
                        </a:solidFill>
                        <a:effectLst/>
                        <a:latin typeface="Cambria Math" panose="02040503050406030204" pitchFamily="18" charset="0"/>
                        <a:ea typeface="Cambria Math" panose="02040503050406030204" pitchFamily="18" charset="0"/>
                      </a:rPr>
                      <m:t>𝑓</m:t>
                    </m:r>
                  </m:oMath>
                </a14:m>
                <a:r>
                  <a:rPr lang="en-US" sz="1400" b="0" dirty="0">
                    <a:solidFill>
                      <a:schemeClr val="tx1"/>
                    </a:solidFill>
                    <a:effectLst/>
                    <a:latin typeface="Cambria Math" panose="02040503050406030204" pitchFamily="18" charset="0"/>
                    <a:ea typeface="Cambria Math" panose="02040503050406030204" pitchFamily="18" charset="0"/>
                  </a:rPr>
                  <a:t>(w5h1 + w4h2 + b3)</a:t>
                </a:r>
              </a:p>
              <a:p>
                <a:pPr marL="400050" lvl="1" indent="0">
                  <a:lnSpc>
                    <a:spcPct val="90000"/>
                  </a:lnSpc>
                  <a:buNone/>
                </a:pPr>
                <a:r>
                  <a:rPr lang="en-US" sz="1400" b="0" dirty="0">
                    <a:solidFill>
                      <a:schemeClr val="tx1"/>
                    </a:solidFill>
                    <a:effectLst/>
                    <a:latin typeface="Cambria Math" panose="02040503050406030204" pitchFamily="18" charset="0"/>
                    <a:ea typeface="Cambria Math" panose="02040503050406030204" pitchFamily="18" charset="0"/>
                  </a:rPr>
                  <a:t>      = </a:t>
                </a:r>
                <a14:m>
                  <m:oMath xmlns:m="http://schemas.openxmlformats.org/officeDocument/2006/math">
                    <m:r>
                      <a:rPr lang="en-US" sz="1400" b="0" i="1">
                        <a:solidFill>
                          <a:schemeClr val="tx1"/>
                        </a:solidFill>
                        <a:effectLst/>
                        <a:latin typeface="Cambria Math" panose="02040503050406030204" pitchFamily="18" charset="0"/>
                        <a:ea typeface="Cambria Math" panose="02040503050406030204" pitchFamily="18" charset="0"/>
                      </a:rPr>
                      <m:t>𝑓</m:t>
                    </m:r>
                    <m:d>
                      <m:dPr>
                        <m:ctrlPr>
                          <a:rPr lang="en-US" sz="1400" b="0" i="1">
                            <a:solidFill>
                              <a:schemeClr val="tx1"/>
                            </a:solidFill>
                            <a:effectLst/>
                            <a:latin typeface="Cambria Math" panose="02040503050406030204" pitchFamily="18" charset="0"/>
                            <a:ea typeface="Cambria Math" panose="02040503050406030204" pitchFamily="18" charset="0"/>
                          </a:rPr>
                        </m:ctrlPr>
                      </m:dPr>
                      <m:e>
                        <m:r>
                          <a:rPr lang="en-US" sz="1400" b="0" i="1">
                            <a:solidFill>
                              <a:schemeClr val="tx1"/>
                            </a:solidFill>
                            <a:effectLst/>
                            <a:latin typeface="Cambria Math" panose="02040503050406030204" pitchFamily="18" charset="0"/>
                            <a:ea typeface="Cambria Math" panose="02040503050406030204" pitchFamily="18" charset="0"/>
                          </a:rPr>
                          <m:t>0.0474+0.0474+0</m:t>
                        </m:r>
                      </m:e>
                    </m:d>
                  </m:oMath>
                </a14:m>
                <a:endParaRPr lang="en-US" sz="1400" b="0" dirty="0">
                  <a:solidFill>
                    <a:schemeClr val="tx1"/>
                  </a:solidFill>
                  <a:effectLst/>
                  <a:latin typeface="Cambria Math" panose="02040503050406030204" pitchFamily="18" charset="0"/>
                  <a:ea typeface="Cambria Math" panose="02040503050406030204" pitchFamily="18" charset="0"/>
                </a:endParaRPr>
              </a:p>
              <a:p>
                <a:pPr marL="400050" lvl="1" indent="0">
                  <a:lnSpc>
                    <a:spcPct val="90000"/>
                  </a:lnSpc>
                  <a:buNone/>
                </a:pPr>
                <a:r>
                  <a:rPr lang="en-US" sz="1400" b="0" dirty="0">
                    <a:solidFill>
                      <a:schemeClr val="tx1"/>
                    </a:solidFill>
                    <a:effectLst/>
                    <a:latin typeface="Cambria Math" panose="02040503050406030204" pitchFamily="18" charset="0"/>
                    <a:ea typeface="Cambria Math" panose="02040503050406030204" pitchFamily="18" charset="0"/>
                  </a:rPr>
                  <a:t>      = 0.524</a:t>
                </a:r>
              </a:p>
              <a:p>
                <a:pPr marL="0" indent="0">
                  <a:lnSpc>
                    <a:spcPct val="90000"/>
                  </a:lnSpc>
                  <a:buNone/>
                </a:pPr>
                <a:r>
                  <a:rPr lang="en-US" sz="1400" b="0" i="0" dirty="0">
                    <a:solidFill>
                      <a:schemeClr val="tx1"/>
                    </a:solidFill>
                    <a:effectLst/>
                    <a:latin typeface="Cambria Math" panose="02040503050406030204" pitchFamily="18" charset="0"/>
                    <a:ea typeface="Cambria Math" panose="02040503050406030204" pitchFamily="18" charset="0"/>
                  </a:rPr>
                  <a:t>       </a:t>
                </a:r>
                <a:br>
                  <a:rPr lang="en-US" sz="1400" b="0" i="0" dirty="0">
                    <a:solidFill>
                      <a:schemeClr val="tx1"/>
                    </a:solidFill>
                    <a:effectLst/>
                    <a:latin typeface="Cambria Math" panose="02040503050406030204" pitchFamily="18" charset="0"/>
                    <a:ea typeface="Cambria Math" panose="02040503050406030204" pitchFamily="18" charset="0"/>
                  </a:rPr>
                </a:br>
                <a:endParaRPr lang="en-US" sz="1400" dirty="0">
                  <a:solidFill>
                    <a:schemeClr val="tx1"/>
                  </a:solidFill>
                  <a:latin typeface="Cambria Math" panose="02040503050406030204" pitchFamily="18" charset="0"/>
                  <a:ea typeface="Cambria Math" panose="02040503050406030204" pitchFamily="18" charset="0"/>
                </a:endParaRPr>
              </a:p>
              <a:p>
                <a:pPr marL="0" indent="0">
                  <a:lnSpc>
                    <a:spcPct val="90000"/>
                  </a:lnSpc>
                  <a:buNone/>
                </a:pPr>
                <a:endParaRPr lang="en-US" sz="1400" dirty="0">
                  <a:solidFill>
                    <a:schemeClr val="tx1"/>
                  </a:solidFill>
                  <a:latin typeface="Cambria Math" panose="02040503050406030204" pitchFamily="18" charset="0"/>
                  <a:ea typeface="Cambria Math" panose="02040503050406030204" pitchFamily="18" charset="0"/>
                </a:endParaRPr>
              </a:p>
              <a:p>
                <a:pPr lvl="1">
                  <a:lnSpc>
                    <a:spcPct val="90000"/>
                  </a:lnSpc>
                </a:pPr>
                <a:endParaRPr lang="en-US" sz="1400" dirty="0">
                  <a:solidFill>
                    <a:schemeClr val="tx1"/>
                  </a:solidFill>
                  <a:latin typeface="Cambria Math" panose="02040503050406030204" pitchFamily="18" charset="0"/>
                  <a:ea typeface="Cambria Math" panose="02040503050406030204" pitchFamily="18" charset="0"/>
                </a:endParaRPr>
              </a:p>
            </p:txBody>
          </p:sp>
        </mc:Choice>
        <mc:Fallback xmlns="">
          <p:sp>
            <p:nvSpPr>
              <p:cNvPr id="11" name="Content Placeholder 10">
                <a:extLst>
                  <a:ext uri="{FF2B5EF4-FFF2-40B4-BE49-F238E27FC236}">
                    <a16:creationId xmlns:a16="http://schemas.microsoft.com/office/drawing/2014/main" id="{C036A52E-9264-4CE9-934B-45F5116E765E}"/>
                  </a:ext>
                </a:extLst>
              </p:cNvPr>
              <p:cNvSpPr>
                <a:spLocks noGrp="1" noRot="1" noChangeAspect="1" noMove="1" noResize="1" noEditPoints="1" noAdjustHandles="1" noChangeArrowheads="1" noChangeShapeType="1" noTextEdit="1"/>
              </p:cNvSpPr>
              <p:nvPr>
                <p:ph idx="1"/>
              </p:nvPr>
            </p:nvSpPr>
            <p:spPr>
              <a:xfrm>
                <a:off x="639098" y="2418735"/>
                <a:ext cx="5132439" cy="3811742"/>
              </a:xfrm>
              <a:blipFill>
                <a:blip r:embed="rId3"/>
                <a:stretch>
                  <a:fillRect l="-356" t="-160"/>
                </a:stretch>
              </a:blipFill>
            </p:spPr>
            <p:txBody>
              <a:bodyPr/>
              <a:lstStyle/>
              <a:p>
                <a:r>
                  <a:rPr lang="en-US">
                    <a:noFill/>
                  </a:rPr>
                  <a:t> </a:t>
                </a:r>
              </a:p>
            </p:txBody>
          </p:sp>
        </mc:Fallback>
      </mc:AlternateContent>
      <p:pic>
        <p:nvPicPr>
          <p:cNvPr id="4" name="Picture 3" descr="Chart, histogram&#10;&#10;Description automatically generated">
            <a:extLst>
              <a:ext uri="{FF2B5EF4-FFF2-40B4-BE49-F238E27FC236}">
                <a16:creationId xmlns:a16="http://schemas.microsoft.com/office/drawing/2014/main" id="{5E0FA3E0-B16B-4735-A39B-F7EE6513B683}"/>
              </a:ext>
            </a:extLst>
          </p:cNvPr>
          <p:cNvPicPr>
            <a:picLocks noChangeAspect="1"/>
          </p:cNvPicPr>
          <p:nvPr/>
        </p:nvPicPr>
        <p:blipFill rotWithShape="1">
          <a:blip r:embed="rId4"/>
          <a:srcRect l="21357" r="21624" b="2"/>
          <a:stretch/>
        </p:blipFill>
        <p:spPr>
          <a:xfrm>
            <a:off x="7247290" y="3429000"/>
            <a:ext cx="3839670" cy="2710388"/>
          </a:xfrm>
          <a:prstGeom prst="rect">
            <a:avLst/>
          </a:prstGeom>
        </p:spPr>
      </p:pic>
      <p:pic>
        <p:nvPicPr>
          <p:cNvPr id="6" name="Picture 5" descr="Chart, diagram&#10;&#10;Description automatically generated">
            <a:extLst>
              <a:ext uri="{FF2B5EF4-FFF2-40B4-BE49-F238E27FC236}">
                <a16:creationId xmlns:a16="http://schemas.microsoft.com/office/drawing/2014/main" id="{5AFD1CCA-C501-4963-A33C-E23EB6876289}"/>
              </a:ext>
            </a:extLst>
          </p:cNvPr>
          <p:cNvPicPr>
            <a:picLocks noChangeAspect="1"/>
          </p:cNvPicPr>
          <p:nvPr/>
        </p:nvPicPr>
        <p:blipFill>
          <a:blip r:embed="rId5"/>
          <a:stretch>
            <a:fillRect/>
          </a:stretch>
        </p:blipFill>
        <p:spPr>
          <a:xfrm>
            <a:off x="6752772" y="1182578"/>
            <a:ext cx="4828707" cy="2172917"/>
          </a:xfrm>
          <a:prstGeom prst="rect">
            <a:avLst/>
          </a:prstGeom>
        </p:spPr>
      </p:pic>
    </p:spTree>
    <p:extLst>
      <p:ext uri="{BB962C8B-B14F-4D97-AF65-F5344CB8AC3E}">
        <p14:creationId xmlns:p14="http://schemas.microsoft.com/office/powerpoint/2010/main" val="1861803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280E-320D-9748-858D-0263524E8842}"/>
              </a:ext>
            </a:extLst>
          </p:cNvPr>
          <p:cNvSpPr>
            <a:spLocks noGrp="1"/>
          </p:cNvSpPr>
          <p:nvPr>
            <p:ph type="title"/>
          </p:nvPr>
        </p:nvSpPr>
        <p:spPr>
          <a:xfrm>
            <a:off x="639098" y="629265"/>
            <a:ext cx="5132438" cy="1622322"/>
          </a:xfrm>
        </p:spPr>
        <p:txBody>
          <a:bodyPr>
            <a:normAutofit/>
          </a:bodyPr>
          <a:lstStyle/>
          <a:p>
            <a:r>
              <a:rPr lang="en-US"/>
              <a:t>How it works?</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C036A52E-9264-4CE9-934B-45F5116E765E}"/>
                  </a:ext>
                </a:extLst>
              </p:cNvPr>
              <p:cNvSpPr>
                <a:spLocks noGrp="1"/>
              </p:cNvSpPr>
              <p:nvPr>
                <p:ph idx="1"/>
              </p:nvPr>
            </p:nvSpPr>
            <p:spPr>
              <a:xfrm>
                <a:off x="639098" y="2418735"/>
                <a:ext cx="5132439" cy="3811742"/>
              </a:xfrm>
            </p:spPr>
            <p:txBody>
              <a:bodyPr anchor="ctr">
                <a:normAutofit/>
              </a:bodyPr>
              <a:lstStyle/>
              <a:p>
                <a:pPr marL="0" indent="0">
                  <a:buNone/>
                </a:pPr>
                <a:endParaRPr lang="en-US" dirty="0">
                  <a:solidFill>
                    <a:schemeClr val="tx1"/>
                  </a:solidFill>
                </a:endParaRPr>
              </a:p>
              <a:p>
                <a:pPr marL="0" indent="0">
                  <a:buNone/>
                </a:pPr>
                <a:r>
                  <a:rPr lang="en-US" dirty="0">
                    <a:solidFill>
                      <a:schemeClr val="tx1"/>
                    </a:solidFill>
                  </a:rPr>
                  <a:t>Backward Propagation - MSE</a:t>
                </a:r>
              </a:p>
              <a:p>
                <a:pPr marL="457200" lvl="1" indent="0">
                  <a:buNone/>
                </a:pPr>
                <a:r>
                  <a:rPr lang="en-US" dirty="0">
                    <a:solidFill>
                      <a:schemeClr val="tx1"/>
                    </a:solidFill>
                  </a:rPr>
                  <a:t>MSE = </a:t>
                </a:r>
                <a14:m>
                  <m:oMath xmlns:m="http://schemas.openxmlformats.org/officeDocument/2006/math">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den>
                    </m:f>
                    <m:r>
                      <a:rPr lang="en-US" sz="2000" b="0" i="1" smtClean="0">
                        <a:solidFill>
                          <a:schemeClr val="tx1"/>
                        </a:solidFill>
                        <a:latin typeface="Cambria Math" panose="02040503050406030204" pitchFamily="18" charset="0"/>
                      </a:rPr>
                      <m:t> </m:t>
                    </m:r>
                    <m:nary>
                      <m:naryPr>
                        <m:chr m:val="∑"/>
                        <m:ctrlPr>
                          <a:rPr lang="en-US" sz="2000" b="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e>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𝑡𝑟𝑢𝑒</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𝑝𝑟𝑒𝑑</m:t>
                            </m:r>
                          </m:sub>
                        </m:sSub>
                        <m:r>
                          <a:rPr lang="en-US" sz="2000" b="0" i="1" smtClean="0">
                            <a:solidFill>
                              <a:schemeClr val="tx1"/>
                            </a:solidFill>
                            <a:latin typeface="Cambria Math" panose="02040503050406030204" pitchFamily="18" charset="0"/>
                          </a:rPr>
                          <m:t>)</m:t>
                        </m:r>
                      </m:e>
                    </m:nary>
                  </m:oMath>
                </a14:m>
                <a:endParaRPr lang="en-US" sz="2000" b="0" i="1" dirty="0">
                  <a:solidFill>
                    <a:schemeClr val="tx1"/>
                  </a:solidFill>
                  <a:latin typeface="Cambria Math" panose="02040503050406030204" pitchFamily="18" charset="0"/>
                </a:endParaRPr>
              </a:p>
              <a:p>
                <a:pPr marL="457200" lvl="1" indent="0">
                  <a:buNone/>
                </a:pPr>
                <a:r>
                  <a:rPr lang="en-US" sz="2000" i="1" dirty="0">
                    <a:solidFill>
                      <a:schemeClr val="tx1"/>
                    </a:solidFill>
                  </a:rPr>
                  <a:t>	</a:t>
                </a:r>
                <a:r>
                  <a:rPr lang="en-US" i="1" dirty="0">
                    <a:solidFill>
                      <a:schemeClr val="tx1"/>
                    </a:solidFill>
                  </a:rPr>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oMath>
                </a14:m>
                <a:r>
                  <a:rPr lang="en-US" b="0" i="1" dirty="0">
                    <a:solidFill>
                      <a:schemeClr val="tx1"/>
                    </a:solidFill>
                  </a:rPr>
                  <a:t> </a:t>
                </a:r>
                <a:r>
                  <a:rPr lang="en-US" b="0" i="1" dirty="0">
                    <a:solidFill>
                      <a:schemeClr val="tx1"/>
                    </a:solidFill>
                    <a:latin typeface="Cambria Math" panose="02040503050406030204" pitchFamily="18" charset="0"/>
                    <a:ea typeface="Cambria Math" panose="02040503050406030204" pitchFamily="18" charset="0"/>
                  </a:rPr>
                  <a:t>(1+0+1+0)</a:t>
                </a:r>
              </a:p>
              <a:p>
                <a:pPr marL="457200" lvl="1" indent="0">
                  <a:buNone/>
                </a:pPr>
                <a:r>
                  <a:rPr lang="en-US" i="1" dirty="0">
                    <a:solidFill>
                      <a:schemeClr val="tx1"/>
                    </a:solidFill>
                    <a:latin typeface="Cambria Math" panose="02040503050406030204" pitchFamily="18" charset="0"/>
                    <a:ea typeface="Cambria Math" panose="02040503050406030204" pitchFamily="18" charset="0"/>
                  </a:rPr>
                  <a:t>	</a:t>
                </a:r>
                <a:r>
                  <a:rPr lang="en-US" i="1" dirty="0">
                    <a:solidFill>
                      <a:schemeClr val="tx1"/>
                    </a:solidFill>
                    <a:ea typeface="Cambria Math" panose="02040503050406030204" pitchFamily="18" charset="0"/>
                  </a:rPr>
                  <a:t>= </a:t>
                </a:r>
                <a:r>
                  <a:rPr lang="en-US" i="1" dirty="0">
                    <a:solidFill>
                      <a:schemeClr val="tx1"/>
                    </a:solidFill>
                    <a:latin typeface="Cambria Math" panose="02040503050406030204" pitchFamily="18" charset="0"/>
                    <a:ea typeface="Cambria Math" panose="02040503050406030204" pitchFamily="18" charset="0"/>
                  </a:rPr>
                  <a:t>0.5</a:t>
                </a:r>
              </a:p>
              <a:p>
                <a:pPr lvl="1"/>
                <a:endParaRPr lang="en-US" b="0" i="1" dirty="0">
                  <a:solidFill>
                    <a:schemeClr val="tx1"/>
                  </a:solidFill>
                  <a:latin typeface="Cambria Math" panose="02040503050406030204" pitchFamily="18" charset="0"/>
                  <a:ea typeface="Cambria Math" panose="02040503050406030204" pitchFamily="18" charset="0"/>
                </a:endParaRPr>
              </a:p>
              <a:p>
                <a:pPr marL="457200" lvl="1" indent="0">
                  <a:buNone/>
                </a:pPr>
                <a:endParaRPr lang="en-US" i="1" dirty="0">
                  <a:solidFill>
                    <a:schemeClr val="tx1"/>
                  </a:solidFill>
                  <a:latin typeface="Cambria Math" panose="02040503050406030204" pitchFamily="18" charset="0"/>
                  <a:ea typeface="Cambria Math" panose="02040503050406030204" pitchFamily="18" charset="0"/>
                </a:endParaRPr>
              </a:p>
              <a:p>
                <a:pPr marL="457200" lvl="1" indent="0">
                  <a:buNone/>
                </a:pPr>
                <a:endParaRPr lang="en-US"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1" name="Content Placeholder 10">
                <a:extLst>
                  <a:ext uri="{FF2B5EF4-FFF2-40B4-BE49-F238E27FC236}">
                    <a16:creationId xmlns:a16="http://schemas.microsoft.com/office/drawing/2014/main" id="{C036A52E-9264-4CE9-934B-45F5116E765E}"/>
                  </a:ext>
                </a:extLst>
              </p:cNvPr>
              <p:cNvSpPr>
                <a:spLocks noGrp="1" noRot="1" noChangeAspect="1" noMove="1" noResize="1" noEditPoints="1" noAdjustHandles="1" noChangeArrowheads="1" noChangeShapeType="1" noTextEdit="1"/>
              </p:cNvSpPr>
              <p:nvPr>
                <p:ph idx="1"/>
              </p:nvPr>
            </p:nvSpPr>
            <p:spPr>
              <a:xfrm>
                <a:off x="639098" y="2418735"/>
                <a:ext cx="5132439" cy="3811742"/>
              </a:xfrm>
              <a:blipFill>
                <a:blip r:embed="rId3"/>
                <a:stretch>
                  <a:fillRect l="-1069"/>
                </a:stretch>
              </a:blipFill>
            </p:spPr>
            <p:txBody>
              <a:bodyPr/>
              <a:lstStyle/>
              <a:p>
                <a:r>
                  <a:rPr lang="en-US">
                    <a:noFill/>
                  </a:rPr>
                  <a:t> </a:t>
                </a:r>
              </a:p>
            </p:txBody>
          </p:sp>
        </mc:Fallback>
      </mc:AlternateContent>
      <p:pic>
        <p:nvPicPr>
          <p:cNvPr id="4" name="Picture 3" descr="A screen shot of a monitor&#10;&#10;Description automatically generated">
            <a:extLst>
              <a:ext uri="{FF2B5EF4-FFF2-40B4-BE49-F238E27FC236}">
                <a16:creationId xmlns:a16="http://schemas.microsoft.com/office/drawing/2014/main" id="{8B66EED4-87BF-4851-ACD4-0844046C30D3}"/>
              </a:ext>
            </a:extLst>
          </p:cNvPr>
          <p:cNvPicPr>
            <a:picLocks noChangeAspect="1"/>
          </p:cNvPicPr>
          <p:nvPr/>
        </p:nvPicPr>
        <p:blipFill>
          <a:blip r:embed="rId4"/>
          <a:stretch>
            <a:fillRect/>
          </a:stretch>
        </p:blipFill>
        <p:spPr>
          <a:xfrm>
            <a:off x="6700827" y="2790077"/>
            <a:ext cx="4842716" cy="1295426"/>
          </a:xfrm>
          <a:prstGeom prst="rect">
            <a:avLst/>
          </a:prstGeom>
        </p:spPr>
      </p:pic>
    </p:spTree>
    <p:extLst>
      <p:ext uri="{BB962C8B-B14F-4D97-AF65-F5344CB8AC3E}">
        <p14:creationId xmlns:p14="http://schemas.microsoft.com/office/powerpoint/2010/main" val="2849831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1D5B-AD20-A844-9AA2-2449C428506B}"/>
              </a:ext>
            </a:extLst>
          </p:cNvPr>
          <p:cNvSpPr>
            <a:spLocks noGrp="1"/>
          </p:cNvSpPr>
          <p:nvPr>
            <p:ph type="title"/>
          </p:nvPr>
        </p:nvSpPr>
        <p:spPr>
          <a:xfrm>
            <a:off x="639098" y="629265"/>
            <a:ext cx="5132438" cy="1622322"/>
          </a:xfrm>
        </p:spPr>
        <p:txBody>
          <a:bodyPr>
            <a:normAutofit/>
          </a:bodyPr>
          <a:lstStyle/>
          <a:p>
            <a:r>
              <a:rPr lang="en-US" dirty="0"/>
              <a:t>How it works?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F1D92F1-7BA3-4A1C-BD67-A1773F8E9E78}"/>
                  </a:ext>
                </a:extLst>
              </p:cNvPr>
              <p:cNvSpPr>
                <a:spLocks noGrp="1"/>
              </p:cNvSpPr>
              <p:nvPr>
                <p:ph idx="1"/>
              </p:nvPr>
            </p:nvSpPr>
            <p:spPr>
              <a:xfrm>
                <a:off x="639098" y="2418735"/>
                <a:ext cx="5132439" cy="3811742"/>
              </a:xfrm>
            </p:spPr>
            <p:txBody>
              <a:bodyPr anchor="ctr">
                <a:normAutofit/>
              </a:bodyPr>
              <a:lstStyle/>
              <a:p>
                <a:pPr marL="0" indent="0">
                  <a:buNone/>
                </a:pPr>
                <a:r>
                  <a:rPr lang="en-US" dirty="0">
                    <a:solidFill>
                      <a:schemeClr val="tx1"/>
                    </a:solidFill>
                  </a:rPr>
                  <a:t>Backpropagation – SGD</a:t>
                </a:r>
              </a:p>
              <a:p>
                <a:pPr marL="0" indent="0">
                  <a:buNone/>
                </a:pPr>
                <a:r>
                  <a:rPr lang="en-US" dirty="0">
                    <a:solidFill>
                      <a:schemeClr val="tx1"/>
                    </a:solidFill>
                    <a:latin typeface="Cambria Math" panose="02040503050406030204" pitchFamily="18" charset="0"/>
                    <a:ea typeface="Cambria Math" panose="02040503050406030204" pitchFamily="18" charset="0"/>
                  </a:rPr>
                  <a:t>	W</a:t>
                </a:r>
                <a:r>
                  <a:rPr lang="en-US" sz="1000" dirty="0">
                    <a:solidFill>
                      <a:schemeClr val="tx1"/>
                    </a:solidFill>
                    <a:latin typeface="Cambria Math" panose="02040503050406030204" pitchFamily="18" charset="0"/>
                    <a:ea typeface="Cambria Math" panose="02040503050406030204" pitchFamily="18" charset="0"/>
                  </a:rPr>
                  <a:t>1</a:t>
                </a:r>
                <a:r>
                  <a:rPr lang="en-US" dirty="0">
                    <a:solidFill>
                      <a:schemeClr val="tx1"/>
                    </a:solidFill>
                  </a:rPr>
                  <a:t>  ← </a:t>
                </a:r>
                <a:r>
                  <a:rPr lang="en-US" dirty="0">
                    <a:solidFill>
                      <a:schemeClr val="tx1"/>
                    </a:solidFill>
                    <a:latin typeface="Cambria Math" panose="02040503050406030204" pitchFamily="18" charset="0"/>
                    <a:ea typeface="Cambria Math" panose="02040503050406030204" pitchFamily="18" charset="0"/>
                  </a:rPr>
                  <a:t>W</a:t>
                </a:r>
                <a:r>
                  <a:rPr lang="en-US" sz="1000" dirty="0">
                    <a:solidFill>
                      <a:schemeClr val="tx1"/>
                    </a:solidFill>
                    <a:latin typeface="Cambria Math" panose="02040503050406030204" pitchFamily="18" charset="0"/>
                    <a:ea typeface="Cambria Math" panose="02040503050406030204" pitchFamily="18" charset="0"/>
                  </a:rPr>
                  <a:t>1</a:t>
                </a:r>
                <a:r>
                  <a:rPr lang="en-US"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𝜂</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𝐿</m:t>
                        </m:r>
                      </m:num>
                      <m:den>
                        <m:r>
                          <a:rPr lang="en-US" i="1" smtClean="0">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1</m:t>
                            </m:r>
                          </m:sub>
                        </m:sSub>
                      </m:den>
                    </m:f>
                  </m:oMath>
                </a14:m>
                <a:endParaRPr lang="en-US" dirty="0">
                  <a:solidFill>
                    <a:schemeClr val="tx1"/>
                  </a:solidFill>
                </a:endParaRPr>
              </a:p>
              <a:p>
                <a:endParaRPr lang="en-US" dirty="0">
                  <a:solidFill>
                    <a:schemeClr val="tx1"/>
                  </a:solidFill>
                </a:endParaRPr>
              </a:p>
              <a:p>
                <a:pPr lvl="1"/>
                <a:r>
                  <a:rPr lang="en-US" dirty="0">
                    <a:solidFill>
                      <a:schemeClr val="tx1"/>
                    </a:solidFill>
                    <a:ea typeface="Cambria Math" panose="02040503050406030204" pitchFamily="18" charset="0"/>
                  </a:rPr>
                  <a:t>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𝜂</m:t>
                    </m:r>
                  </m:oMath>
                </a14:m>
                <a:r>
                  <a:rPr lang="en-US" dirty="0">
                    <a:solidFill>
                      <a:schemeClr val="tx1"/>
                    </a:solidFill>
                  </a:rPr>
                  <a:t>  =   learning rate constant</a:t>
                </a:r>
              </a:p>
              <a:p>
                <a:pPr lvl="1"/>
                <a14:m>
                  <m:oMath xmlns:m="http://schemas.openxmlformats.org/officeDocument/2006/math">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𝐿</m:t>
                        </m:r>
                      </m:num>
                      <m:den>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𝑤</m:t>
                            </m:r>
                          </m:e>
                          <m:sub>
                            <m:r>
                              <a:rPr lang="en-US" i="1">
                                <a:solidFill>
                                  <a:schemeClr val="tx1"/>
                                </a:solidFill>
                                <a:latin typeface="Cambria Math" panose="02040503050406030204" pitchFamily="18" charset="0"/>
                                <a:ea typeface="Cambria Math" panose="02040503050406030204" pitchFamily="18" charset="0"/>
                              </a:rPr>
                              <m:t>1</m:t>
                            </m:r>
                          </m:sub>
                        </m:sSub>
                      </m:den>
                    </m:f>
                  </m:oMath>
                </a14:m>
                <a:r>
                  <a:rPr lang="en-US" dirty="0">
                    <a:solidFill>
                      <a:schemeClr val="tx1"/>
                    </a:solidFill>
                  </a:rPr>
                  <a:t> =  Partial derivative for Loss (MSE) and 		weight</a:t>
                </a:r>
              </a:p>
              <a:p>
                <a:pPr lvl="1"/>
                <a:endParaRPr lang="en-US" dirty="0">
                  <a:solidFill>
                    <a:schemeClr val="tx1"/>
                  </a:solidFill>
                </a:endParaRPr>
              </a:p>
              <a:p>
                <a:pPr marL="457200" lvl="1" indent="0">
                  <a:buNone/>
                </a:pPr>
                <a:endParaRPr lang="en-US" dirty="0">
                  <a:solidFill>
                    <a:schemeClr val="tx1"/>
                  </a:solidFill>
                </a:endParaRPr>
              </a:p>
            </p:txBody>
          </p:sp>
        </mc:Choice>
        <mc:Fallback xmlns="">
          <p:sp>
            <p:nvSpPr>
              <p:cNvPr id="9" name="Content Placeholder 8">
                <a:extLst>
                  <a:ext uri="{FF2B5EF4-FFF2-40B4-BE49-F238E27FC236}">
                    <a16:creationId xmlns:a16="http://schemas.microsoft.com/office/drawing/2014/main" id="{CF1D92F1-7BA3-4A1C-BD67-A1773F8E9E78}"/>
                  </a:ext>
                </a:extLst>
              </p:cNvPr>
              <p:cNvSpPr>
                <a:spLocks noGrp="1" noRot="1" noChangeAspect="1" noMove="1" noResize="1" noEditPoints="1" noAdjustHandles="1" noChangeArrowheads="1" noChangeShapeType="1" noTextEdit="1"/>
              </p:cNvSpPr>
              <p:nvPr>
                <p:ph idx="1"/>
              </p:nvPr>
            </p:nvSpPr>
            <p:spPr>
              <a:xfrm>
                <a:off x="639098" y="2418735"/>
                <a:ext cx="5132439" cy="3811742"/>
              </a:xfrm>
              <a:blipFill>
                <a:blip r:embed="rId2"/>
                <a:stretch>
                  <a:fillRect l="-1069"/>
                </a:stretch>
              </a:blipFill>
            </p:spPr>
            <p:txBody>
              <a:bodyPr/>
              <a:lstStyle/>
              <a:p>
                <a:r>
                  <a:rPr lang="en-US">
                    <a:noFill/>
                  </a:rPr>
                  <a:t> </a:t>
                </a:r>
              </a:p>
            </p:txBody>
          </p:sp>
        </mc:Fallback>
      </mc:AlternateContent>
      <p:pic>
        <p:nvPicPr>
          <p:cNvPr id="5" name="Content Placeholder 4" descr="Diagram&#10;&#10;Description automatically generated">
            <a:extLst>
              <a:ext uri="{FF2B5EF4-FFF2-40B4-BE49-F238E27FC236}">
                <a16:creationId xmlns:a16="http://schemas.microsoft.com/office/drawing/2014/main" id="{1A4B4E7A-29BF-DD4C-AD63-35CB4D61B2AA}"/>
              </a:ext>
            </a:extLst>
          </p:cNvPr>
          <p:cNvPicPr>
            <a:picLocks noChangeAspect="1"/>
          </p:cNvPicPr>
          <p:nvPr/>
        </p:nvPicPr>
        <p:blipFill rotWithShape="1">
          <a:blip r:embed="rId3"/>
          <a:srcRect l="15292" t="-1" r="18867" b="-368"/>
          <a:stretch/>
        </p:blipFill>
        <p:spPr>
          <a:xfrm>
            <a:off x="6892343" y="1922698"/>
            <a:ext cx="4478865" cy="3174764"/>
          </a:xfrm>
          <a:prstGeom prst="rect">
            <a:avLst/>
          </a:prstGeom>
        </p:spPr>
      </p:pic>
    </p:spTree>
    <p:extLst>
      <p:ext uri="{BB962C8B-B14F-4D97-AF65-F5344CB8AC3E}">
        <p14:creationId xmlns:p14="http://schemas.microsoft.com/office/powerpoint/2010/main" val="63483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FABC2-4AA0-4488-BAFB-77D3DCF32ED2}"/>
              </a:ext>
            </a:extLst>
          </p:cNvPr>
          <p:cNvSpPr>
            <a:spLocks noGrp="1"/>
          </p:cNvSpPr>
          <p:nvPr>
            <p:ph type="title"/>
          </p:nvPr>
        </p:nvSpPr>
        <p:spPr>
          <a:xfrm>
            <a:off x="1154953" y="973668"/>
            <a:ext cx="8761413" cy="706964"/>
          </a:xfrm>
        </p:spPr>
        <p:txBody>
          <a:bodyPr>
            <a:normAutofit/>
          </a:bodyPr>
          <a:lstStyle/>
          <a:p>
            <a:r>
              <a:rPr lang="en-US" dirty="0"/>
              <a:t>How it works?</a:t>
            </a:r>
          </a:p>
        </p:txBody>
      </p:sp>
      <p:sp>
        <p:nvSpPr>
          <p:cNvPr id="11" name="Content Placeholder 10">
            <a:extLst>
              <a:ext uri="{FF2B5EF4-FFF2-40B4-BE49-F238E27FC236}">
                <a16:creationId xmlns:a16="http://schemas.microsoft.com/office/drawing/2014/main" id="{6711B437-598A-4331-9D5E-DF6C3FD059C7}"/>
              </a:ext>
            </a:extLst>
          </p:cNvPr>
          <p:cNvSpPr>
            <a:spLocks noGrp="1"/>
          </p:cNvSpPr>
          <p:nvPr>
            <p:ph idx="1"/>
          </p:nvPr>
        </p:nvSpPr>
        <p:spPr>
          <a:xfrm>
            <a:off x="1154955" y="2603500"/>
            <a:ext cx="3481054" cy="3416300"/>
          </a:xfrm>
        </p:spPr>
        <p:txBody>
          <a:bodyPr anchor="ctr">
            <a:normAutofit/>
          </a:bodyPr>
          <a:lstStyle/>
          <a:p>
            <a:pPr marL="0" indent="0">
              <a:buNone/>
            </a:pPr>
            <a:r>
              <a:rPr lang="en-US" sz="1600" b="1" dirty="0"/>
              <a:t>Continuous Training</a:t>
            </a:r>
          </a:p>
          <a:p>
            <a:r>
              <a:rPr lang="en-US" sz="1600" dirty="0"/>
              <a:t>Neural Network will not always output accurate results every time</a:t>
            </a:r>
          </a:p>
          <a:p>
            <a:r>
              <a:rPr lang="en-US" sz="1600" dirty="0"/>
              <a:t>Program will still loop several times until MSE becomes low</a:t>
            </a:r>
          </a:p>
          <a:p>
            <a:r>
              <a:rPr lang="en-US" sz="1600" dirty="0"/>
              <a:t>Training takes time for it to become as optimal as possible</a:t>
            </a:r>
          </a:p>
          <a:p>
            <a:endParaRPr lang="en-US" sz="1600" dirty="0"/>
          </a:p>
        </p:txBody>
      </p:sp>
      <p:pic>
        <p:nvPicPr>
          <p:cNvPr id="4" name="Picture 3" descr="Diagram&#10;&#10;Description automatically generated">
            <a:extLst>
              <a:ext uri="{FF2B5EF4-FFF2-40B4-BE49-F238E27FC236}">
                <a16:creationId xmlns:a16="http://schemas.microsoft.com/office/drawing/2014/main" id="{C5AD192F-1787-204F-9EB9-AE7108CB0F09}"/>
              </a:ext>
            </a:extLst>
          </p:cNvPr>
          <p:cNvPicPr>
            <a:picLocks noChangeAspect="1"/>
          </p:cNvPicPr>
          <p:nvPr/>
        </p:nvPicPr>
        <p:blipFill rotWithShape="1">
          <a:blip r:embed="rId2"/>
          <a:srcRect r="6628" b="-1"/>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848796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FE71-05B4-B34A-8E15-5CB518F187EA}"/>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a:solidFill>
                  <a:schemeClr val="tx1"/>
                </a:solidFill>
                <a:latin typeface="+mj-lt"/>
                <a:ea typeface="+mj-ea"/>
                <a:cs typeface="+mj-cs"/>
              </a:rPr>
              <a:t>Where it can be applied?</a:t>
            </a:r>
          </a:p>
        </p:txBody>
      </p:sp>
      <p:pic>
        <p:nvPicPr>
          <p:cNvPr id="7" name="Graphic 6" descr="Real Estate">
            <a:extLst>
              <a:ext uri="{FF2B5EF4-FFF2-40B4-BE49-F238E27FC236}">
                <a16:creationId xmlns:a16="http://schemas.microsoft.com/office/drawing/2014/main" id="{59F1A7E6-5BA1-4173-9C33-76D17209F5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888926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6464-BD85-C74C-A4C6-56886C72C0EB}"/>
              </a:ext>
            </a:extLst>
          </p:cNvPr>
          <p:cNvSpPr>
            <a:spLocks noGrp="1"/>
          </p:cNvSpPr>
          <p:nvPr>
            <p:ph type="title"/>
          </p:nvPr>
        </p:nvSpPr>
        <p:spPr>
          <a:xfrm>
            <a:off x="1154953" y="973668"/>
            <a:ext cx="8761413" cy="706964"/>
          </a:xfrm>
        </p:spPr>
        <p:txBody>
          <a:bodyPr>
            <a:normAutofit/>
          </a:bodyPr>
          <a:lstStyle/>
          <a:p>
            <a:r>
              <a:rPr lang="en-US"/>
              <a:t>Where it can be applied</a:t>
            </a:r>
            <a:endParaRPr lang="en-US" dirty="0"/>
          </a:p>
        </p:txBody>
      </p:sp>
      <p:sp>
        <p:nvSpPr>
          <p:cNvPr id="3" name="Content Placeholder 2">
            <a:extLst>
              <a:ext uri="{FF2B5EF4-FFF2-40B4-BE49-F238E27FC236}">
                <a16:creationId xmlns:a16="http://schemas.microsoft.com/office/drawing/2014/main" id="{F8528114-2D7E-684A-8735-E4AD6A7B78FE}"/>
              </a:ext>
            </a:extLst>
          </p:cNvPr>
          <p:cNvSpPr>
            <a:spLocks noGrp="1"/>
          </p:cNvSpPr>
          <p:nvPr>
            <p:ph idx="1"/>
          </p:nvPr>
        </p:nvSpPr>
        <p:spPr>
          <a:xfrm>
            <a:off x="1154954" y="2603500"/>
            <a:ext cx="5211979" cy="3416300"/>
          </a:xfrm>
        </p:spPr>
        <p:txBody>
          <a:bodyPr anchor="ctr">
            <a:normAutofit/>
          </a:bodyPr>
          <a:lstStyle/>
          <a:p>
            <a:r>
              <a:rPr lang="en-US"/>
              <a:t>Language Translating</a:t>
            </a:r>
          </a:p>
          <a:p>
            <a:r>
              <a:rPr lang="en-US"/>
              <a:t>Music Composition</a:t>
            </a:r>
          </a:p>
          <a:p>
            <a:r>
              <a:rPr lang="en-US"/>
              <a:t>Video Games</a:t>
            </a:r>
          </a:p>
          <a:p>
            <a:r>
              <a:rPr lang="en-US"/>
              <a:t>Sales Forecasting</a:t>
            </a:r>
          </a:p>
          <a:p>
            <a:r>
              <a:rPr lang="en-US"/>
              <a:t>Facial Recognition</a:t>
            </a:r>
          </a:p>
          <a:p>
            <a:r>
              <a:rPr lang="en-US"/>
              <a:t>And many more…</a:t>
            </a:r>
            <a:endParaRPr lang="en-US" dirty="0"/>
          </a:p>
        </p:txBody>
      </p:sp>
      <p:pic>
        <p:nvPicPr>
          <p:cNvPr id="5" name="Picture 4" descr="Google Assistant">
            <a:extLst>
              <a:ext uri="{FF2B5EF4-FFF2-40B4-BE49-F238E27FC236}">
                <a16:creationId xmlns:a16="http://schemas.microsoft.com/office/drawing/2014/main" id="{A36B46AE-44A5-4E1C-8276-8C994156CB75}"/>
              </a:ext>
            </a:extLst>
          </p:cNvPr>
          <p:cNvPicPr>
            <a:picLocks noChangeAspect="1"/>
          </p:cNvPicPr>
          <p:nvPr/>
        </p:nvPicPr>
        <p:blipFill>
          <a:blip r:embed="rId2"/>
          <a:stretch>
            <a:fillRect/>
          </a:stretch>
        </p:blipFill>
        <p:spPr>
          <a:xfrm>
            <a:off x="6798733" y="3168964"/>
            <a:ext cx="4345024" cy="228113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990664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FEEA6B06-37BF-43FC-9986-67E8966764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72" name="Rectangle 71">
              <a:extLst>
                <a:ext uri="{FF2B5EF4-FFF2-40B4-BE49-F238E27FC236}">
                  <a16:creationId xmlns:a16="http://schemas.microsoft.com/office/drawing/2014/main" id="{D932D0FE-76FF-4860-ACE3-458B2BB90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E5D4D113-E6B9-4BCC-8EE7-ABFD7E942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909219B5-F7D1-4ED7-8DC1-CE442F43E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A0E47095-D247-457B-8082-990F3184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E2DAA052-A50D-47AE-87C9-AAAB2A38F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3053F849-6CC2-45B1-B2CA-CCD77F862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86B102DE-9EA5-422F-910A-E4E2F0A594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0" name="Rectangle 79">
            <a:extLst>
              <a:ext uri="{FF2B5EF4-FFF2-40B4-BE49-F238E27FC236}">
                <a16:creationId xmlns:a16="http://schemas.microsoft.com/office/drawing/2014/main" id="{23D9DFF9-99E4-4FE6-9EAC-F1D7A7DFA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7170" name="Picture 2" descr="Twitch Wallpapers - Wallpaper Cave">
            <a:extLst>
              <a:ext uri="{FF2B5EF4-FFF2-40B4-BE49-F238E27FC236}">
                <a16:creationId xmlns:a16="http://schemas.microsoft.com/office/drawing/2014/main" id="{EE8C3248-CA27-46C1-959C-F666BED7EA24}"/>
              </a:ext>
            </a:extLst>
          </p:cNvPr>
          <p:cNvPicPr>
            <a:picLocks noGrp="1" noChangeAspect="1" noChangeArrowheads="1"/>
          </p:cNvPicPr>
          <p:nvPr>
            <p:ph idx="1"/>
          </p:nvPr>
        </p:nvPicPr>
        <p:blipFill rotWithShape="1">
          <a:blip r:embed="rId3">
            <a:alphaModFix amt="35000"/>
            <a:extLst>
              <a:ext uri="{28A0092B-C50C-407E-A947-70E740481C1C}">
                <a14:useLocalDpi xmlns:a14="http://schemas.microsoft.com/office/drawing/2010/main" val="0"/>
              </a:ext>
            </a:extLst>
          </a:blip>
          <a:srcRect t="2366" r="-1" b="4192"/>
          <a:stretch/>
        </p:blipFill>
        <p:spPr bwMode="auto">
          <a:xfrm>
            <a:off x="474133" y="474133"/>
            <a:ext cx="11243734" cy="59097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664BE2-BA3C-416A-9D96-10FA877A19F9}"/>
              </a:ext>
            </a:extLst>
          </p:cNvPr>
          <p:cNvSpPr>
            <a:spLocks noGrp="1"/>
          </p:cNvSpPr>
          <p:nvPr>
            <p:ph type="title"/>
          </p:nvPr>
        </p:nvSpPr>
        <p:spPr>
          <a:xfrm>
            <a:off x="1682377" y="781433"/>
            <a:ext cx="8827245" cy="774180"/>
          </a:xfrm>
        </p:spPr>
        <p:txBody>
          <a:bodyPr vert="horz" lIns="91440" tIns="45720" rIns="91440" bIns="45720" rtlCol="0" anchor="b">
            <a:normAutofit/>
          </a:bodyPr>
          <a:lstStyle/>
          <a:p>
            <a:pPr algn="ctr"/>
            <a:r>
              <a:rPr lang="en-US" sz="4400" b="1" u="sng" dirty="0">
                <a:solidFill>
                  <a:srgbClr val="FFFFFF"/>
                </a:solidFill>
              </a:rPr>
              <a:t>Predict Twitch clip category</a:t>
            </a:r>
          </a:p>
        </p:txBody>
      </p:sp>
      <p:sp>
        <p:nvSpPr>
          <p:cNvPr id="86" name="Rectangle 85">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9E818327-2A82-42AF-BFCE-7495BBB92805}"/>
              </a:ext>
            </a:extLst>
          </p:cNvPr>
          <p:cNvPicPr>
            <a:picLocks noChangeAspect="1"/>
          </p:cNvPicPr>
          <p:nvPr/>
        </p:nvPicPr>
        <p:blipFill>
          <a:blip r:embed="rId4"/>
          <a:stretch>
            <a:fillRect/>
          </a:stretch>
        </p:blipFill>
        <p:spPr>
          <a:xfrm>
            <a:off x="714488" y="1784213"/>
            <a:ext cx="4007738" cy="1834420"/>
          </a:xfrm>
          <a:prstGeom prst="rect">
            <a:avLst/>
          </a:prstGeom>
        </p:spPr>
      </p:pic>
      <p:pic>
        <p:nvPicPr>
          <p:cNvPr id="7174" name="Picture 6" descr="Neural network - Hands-on DevOps [Book]">
            <a:extLst>
              <a:ext uri="{FF2B5EF4-FFF2-40B4-BE49-F238E27FC236}">
                <a16:creationId xmlns:a16="http://schemas.microsoft.com/office/drawing/2014/main" id="{08F30EBA-48D5-435D-8945-124BAA188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4252" y="1862913"/>
            <a:ext cx="2812641" cy="37340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5AFEAE-75FC-40F0-96DD-6483CA2F8FFD}"/>
              </a:ext>
            </a:extLst>
          </p:cNvPr>
          <p:cNvPicPr>
            <a:picLocks noChangeAspect="1"/>
          </p:cNvPicPr>
          <p:nvPr/>
        </p:nvPicPr>
        <p:blipFill>
          <a:blip r:embed="rId6"/>
          <a:stretch>
            <a:fillRect/>
          </a:stretch>
        </p:blipFill>
        <p:spPr>
          <a:xfrm>
            <a:off x="2294775" y="4014970"/>
            <a:ext cx="4363136" cy="2110483"/>
          </a:xfrm>
          <a:prstGeom prst="rect">
            <a:avLst/>
          </a:prstGeom>
        </p:spPr>
      </p:pic>
    </p:spTree>
    <p:extLst>
      <p:ext uri="{BB962C8B-B14F-4D97-AF65-F5344CB8AC3E}">
        <p14:creationId xmlns:p14="http://schemas.microsoft.com/office/powerpoint/2010/main" val="3738561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6B2C3-20DC-4818-9E25-7BFDEDBF36FD}"/>
              </a:ext>
            </a:extLst>
          </p:cNvPr>
          <p:cNvSpPr>
            <a:spLocks noGrp="1"/>
          </p:cNvSpPr>
          <p:nvPr>
            <p:ph type="title"/>
          </p:nvPr>
        </p:nvSpPr>
        <p:spPr/>
        <p:txBody>
          <a:bodyPr/>
          <a:lstStyle/>
          <a:p>
            <a:r>
              <a:rPr lang="en-US" dirty="0"/>
              <a:t>Twitch</a:t>
            </a:r>
          </a:p>
        </p:txBody>
      </p:sp>
      <p:sp>
        <p:nvSpPr>
          <p:cNvPr id="3" name="Content Placeholder 2">
            <a:extLst>
              <a:ext uri="{FF2B5EF4-FFF2-40B4-BE49-F238E27FC236}">
                <a16:creationId xmlns:a16="http://schemas.microsoft.com/office/drawing/2014/main" id="{8A357AE8-60E7-481F-9D5C-4DE95A37DF8B}"/>
              </a:ext>
            </a:extLst>
          </p:cNvPr>
          <p:cNvSpPr>
            <a:spLocks noGrp="1"/>
          </p:cNvSpPr>
          <p:nvPr>
            <p:ph idx="1"/>
          </p:nvPr>
        </p:nvSpPr>
        <p:spPr>
          <a:xfrm>
            <a:off x="1154955" y="2603500"/>
            <a:ext cx="4588119" cy="3416300"/>
          </a:xfrm>
        </p:spPr>
        <p:txBody>
          <a:bodyPr>
            <a:normAutofit/>
          </a:bodyPr>
          <a:lstStyle/>
          <a:p>
            <a:r>
              <a:rPr lang="en-US" dirty="0">
                <a:hlinkClick r:id="rId2"/>
              </a:rPr>
              <a:t>www.Twitch.tv</a:t>
            </a:r>
            <a:r>
              <a:rPr lang="en-US" dirty="0"/>
              <a:t> is live streaming service for people (streamers/broadcasters) to broadcast/stream content with others(viewers) all over the world.</a:t>
            </a:r>
          </a:p>
          <a:p>
            <a:r>
              <a:rPr lang="en-US" dirty="0"/>
              <a:t>There are millions of daily active users </a:t>
            </a:r>
          </a:p>
          <a:p>
            <a:r>
              <a:rPr lang="en-US" dirty="0"/>
              <a:t>Ability to interact with one another</a:t>
            </a:r>
          </a:p>
          <a:p>
            <a:pPr lvl="1"/>
            <a:r>
              <a:rPr lang="en-US" dirty="0"/>
              <a:t>Main form of communication between the streamer and viewer is through Twitch’s chat system.</a:t>
            </a:r>
          </a:p>
          <a:p>
            <a:pPr lvl="1"/>
            <a:endParaRPr lang="en-US" dirty="0"/>
          </a:p>
          <a:p>
            <a:pPr marL="0" indent="0">
              <a:buNone/>
            </a:pPr>
            <a:endParaRPr lang="en-US" dirty="0"/>
          </a:p>
          <a:p>
            <a:endParaRPr lang="en-US" dirty="0"/>
          </a:p>
        </p:txBody>
      </p:sp>
      <p:pic>
        <p:nvPicPr>
          <p:cNvPr id="7" name="Picture 6" descr="Icon&#10;&#10;Description automatically generated">
            <a:extLst>
              <a:ext uri="{FF2B5EF4-FFF2-40B4-BE49-F238E27FC236}">
                <a16:creationId xmlns:a16="http://schemas.microsoft.com/office/drawing/2014/main" id="{F295E30B-B7BB-46DF-9AA4-3D6E9BB044C7}"/>
              </a:ext>
            </a:extLst>
          </p:cNvPr>
          <p:cNvPicPr>
            <a:picLocks noChangeAspect="1"/>
          </p:cNvPicPr>
          <p:nvPr/>
        </p:nvPicPr>
        <p:blipFill>
          <a:blip r:embed="rId3"/>
          <a:stretch>
            <a:fillRect/>
          </a:stretch>
        </p:blipFill>
        <p:spPr>
          <a:xfrm>
            <a:off x="5743074" y="1850201"/>
            <a:ext cx="6251273" cy="4169599"/>
          </a:xfrm>
          <a:prstGeom prst="rect">
            <a:avLst/>
          </a:prstGeom>
        </p:spPr>
      </p:pic>
    </p:spTree>
    <p:extLst>
      <p:ext uri="{BB962C8B-B14F-4D97-AF65-F5344CB8AC3E}">
        <p14:creationId xmlns:p14="http://schemas.microsoft.com/office/powerpoint/2010/main" val="793898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6B2C3-20DC-4818-9E25-7BFDEDBF36FD}"/>
              </a:ext>
            </a:extLst>
          </p:cNvPr>
          <p:cNvSpPr>
            <a:spLocks noGrp="1"/>
          </p:cNvSpPr>
          <p:nvPr>
            <p:ph type="title"/>
          </p:nvPr>
        </p:nvSpPr>
        <p:spPr/>
        <p:txBody>
          <a:bodyPr/>
          <a:lstStyle/>
          <a:p>
            <a:r>
              <a:rPr lang="en-US" dirty="0"/>
              <a:t>Streamers</a:t>
            </a:r>
          </a:p>
        </p:txBody>
      </p:sp>
      <p:sp>
        <p:nvSpPr>
          <p:cNvPr id="3" name="Content Placeholder 2">
            <a:extLst>
              <a:ext uri="{FF2B5EF4-FFF2-40B4-BE49-F238E27FC236}">
                <a16:creationId xmlns:a16="http://schemas.microsoft.com/office/drawing/2014/main" id="{8A357AE8-60E7-481F-9D5C-4DE95A37DF8B}"/>
              </a:ext>
            </a:extLst>
          </p:cNvPr>
          <p:cNvSpPr>
            <a:spLocks noGrp="1"/>
          </p:cNvSpPr>
          <p:nvPr>
            <p:ph idx="1"/>
          </p:nvPr>
        </p:nvSpPr>
        <p:spPr>
          <a:xfrm>
            <a:off x="1154955" y="2603500"/>
            <a:ext cx="4588119" cy="3416300"/>
          </a:xfrm>
        </p:spPr>
        <p:txBody>
          <a:bodyPr>
            <a:normAutofit fontScale="77500" lnSpcReduction="20000"/>
          </a:bodyPr>
          <a:lstStyle/>
          <a:p>
            <a:r>
              <a:rPr lang="en-US" dirty="0"/>
              <a:t>Twitch revolves around its streamers</a:t>
            </a:r>
          </a:p>
          <a:p>
            <a:pPr lvl="1"/>
            <a:r>
              <a:rPr lang="en-US" dirty="0"/>
              <a:t>Streamer drives service</a:t>
            </a:r>
          </a:p>
          <a:p>
            <a:r>
              <a:rPr lang="en-US" dirty="0"/>
              <a:t>Twitch has become home to many streamers</a:t>
            </a:r>
          </a:p>
          <a:p>
            <a:pPr lvl="1"/>
            <a:r>
              <a:rPr lang="en-US" dirty="0"/>
              <a:t>Streamers build community/fans</a:t>
            </a:r>
          </a:p>
          <a:p>
            <a:r>
              <a:rPr lang="en-US" dirty="0"/>
              <a:t>Livelihood/job out of streaming</a:t>
            </a:r>
          </a:p>
          <a:p>
            <a:r>
              <a:rPr lang="en-US" dirty="0"/>
              <a:t>Streamers = content creators</a:t>
            </a:r>
          </a:p>
          <a:p>
            <a:pPr lvl="1"/>
            <a:r>
              <a:rPr lang="en-US" dirty="0"/>
              <a:t>Create and deliver content to viewers/community</a:t>
            </a:r>
          </a:p>
          <a:p>
            <a:pPr lvl="1"/>
            <a:r>
              <a:rPr lang="en-US" dirty="0"/>
              <a:t>Usually, take their Twitch content(videos) and create compilation videos of their highlights and clipped worthy content from their stream and upload to YouTube to further monetize their content.</a:t>
            </a:r>
          </a:p>
          <a:p>
            <a:pPr lvl="1"/>
            <a:r>
              <a:rPr lang="en-US" dirty="0"/>
              <a:t>So, Twitch clips = big importance</a:t>
            </a:r>
          </a:p>
          <a:p>
            <a:pPr lvl="1"/>
            <a:endParaRPr lang="en-US" dirty="0"/>
          </a:p>
          <a:p>
            <a:pPr lvl="1"/>
            <a:endParaRPr lang="en-US" dirty="0"/>
          </a:p>
          <a:p>
            <a:pPr marL="457200" lvl="1" indent="0">
              <a:buNone/>
            </a:pPr>
            <a:endParaRPr lang="en-US" dirty="0"/>
          </a:p>
          <a:p>
            <a:endParaRPr lang="en-US" dirty="0"/>
          </a:p>
          <a:p>
            <a:endParaRPr lang="en-US" dirty="0"/>
          </a:p>
          <a:p>
            <a:endParaRPr lang="en-US" dirty="0"/>
          </a:p>
        </p:txBody>
      </p:sp>
      <p:pic>
        <p:nvPicPr>
          <p:cNvPr id="2050" name="Picture 2" descr="Why Does It Seem like Everyone Is Leaving Twitch These Days?">
            <a:extLst>
              <a:ext uri="{FF2B5EF4-FFF2-40B4-BE49-F238E27FC236}">
                <a16:creationId xmlns:a16="http://schemas.microsoft.com/office/drawing/2014/main" id="{8D61C60A-3CC5-48E7-99E6-27A8FA0BF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585915"/>
            <a:ext cx="2943618" cy="1545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kimane Announces Break From Streaming - EssentiallySports">
            <a:extLst>
              <a:ext uri="{FF2B5EF4-FFF2-40B4-BE49-F238E27FC236}">
                <a16:creationId xmlns:a16="http://schemas.microsoft.com/office/drawing/2014/main" id="{1DB88F10-810A-42E7-BED4-12AE5B0A8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937" y="3967190"/>
            <a:ext cx="2943618" cy="165578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vestreamFails - All fails of QuarterJade">
            <a:extLst>
              <a:ext uri="{FF2B5EF4-FFF2-40B4-BE49-F238E27FC236}">
                <a16:creationId xmlns:a16="http://schemas.microsoft.com/office/drawing/2014/main" id="{B9F9847A-744A-46E0-A206-F3560EC56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6692" y="2739475"/>
            <a:ext cx="3238050" cy="182140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ansGaming forced to delete 11 years of streaming after DMCA threat">
            <a:extLst>
              <a:ext uri="{FF2B5EF4-FFF2-40B4-BE49-F238E27FC236}">
                <a16:creationId xmlns:a16="http://schemas.microsoft.com/office/drawing/2014/main" id="{9F05FA7A-01E3-4E44-8DBD-A15A416F68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5202" y="5111280"/>
            <a:ext cx="2954215" cy="16617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lliott Bishop live streaming multiple cameras on Twitch with Teradek Cube 255">
            <a:extLst>
              <a:ext uri="{FF2B5EF4-FFF2-40B4-BE49-F238E27FC236}">
                <a16:creationId xmlns:a16="http://schemas.microsoft.com/office/drawing/2014/main" id="{8BF2B207-EA6F-4BB2-A67F-E5CCAE38A7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1173" y="4069927"/>
            <a:ext cx="3307951" cy="181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073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C2BA-7B97-4818-9269-078854CB2FCD}"/>
              </a:ext>
            </a:extLst>
          </p:cNvPr>
          <p:cNvSpPr>
            <a:spLocks noGrp="1"/>
          </p:cNvSpPr>
          <p:nvPr>
            <p:ph type="title"/>
          </p:nvPr>
        </p:nvSpPr>
        <p:spPr/>
        <p:txBody>
          <a:bodyPr/>
          <a:lstStyle/>
          <a:p>
            <a:r>
              <a:rPr lang="en-US" dirty="0"/>
              <a:t>Twitch clips and their problem</a:t>
            </a:r>
          </a:p>
        </p:txBody>
      </p:sp>
      <p:sp>
        <p:nvSpPr>
          <p:cNvPr id="3" name="Content Placeholder 2">
            <a:extLst>
              <a:ext uri="{FF2B5EF4-FFF2-40B4-BE49-F238E27FC236}">
                <a16:creationId xmlns:a16="http://schemas.microsoft.com/office/drawing/2014/main" id="{A8A56904-B4B6-4962-98EE-6C6244682455}"/>
              </a:ext>
            </a:extLst>
          </p:cNvPr>
          <p:cNvSpPr>
            <a:spLocks noGrp="1"/>
          </p:cNvSpPr>
          <p:nvPr>
            <p:ph idx="1"/>
          </p:nvPr>
        </p:nvSpPr>
        <p:spPr>
          <a:xfrm>
            <a:off x="5243804" y="2435549"/>
            <a:ext cx="6715968" cy="4116937"/>
          </a:xfrm>
        </p:spPr>
        <p:txBody>
          <a:bodyPr>
            <a:normAutofit/>
          </a:bodyPr>
          <a:lstStyle/>
          <a:p>
            <a:r>
              <a:rPr lang="en-US" dirty="0"/>
              <a:t>Twitch has incorporated the ability for viewers to clip portions from a streamer’s stream(broadcast) along with viewer’s chat being recorded</a:t>
            </a:r>
          </a:p>
          <a:p>
            <a:pPr lvl="1"/>
            <a:r>
              <a:rPr lang="en-US" dirty="0"/>
              <a:t>However, there is no real way to determine a clip’s category outside of its title. </a:t>
            </a:r>
          </a:p>
          <a:p>
            <a:r>
              <a:rPr lang="en-US" dirty="0"/>
              <a:t>With millions of viewers and the ability for them to clip portions of a stream, this leads to tons of clips that potentially could have useful content for the streamers to use but are never seen by them due to the mass amount of clips that are made by viewers.</a:t>
            </a:r>
          </a:p>
          <a:p>
            <a:r>
              <a:rPr lang="en-US" dirty="0"/>
              <a:t>Clips would be of more use for both the viewer and streamer if they were able to be categorized</a:t>
            </a:r>
          </a:p>
        </p:txBody>
      </p:sp>
      <p:pic>
        <p:nvPicPr>
          <p:cNvPr id="4" name="Picture 3">
            <a:extLst>
              <a:ext uri="{FF2B5EF4-FFF2-40B4-BE49-F238E27FC236}">
                <a16:creationId xmlns:a16="http://schemas.microsoft.com/office/drawing/2014/main" id="{B3990920-89BD-4D6D-8537-3290701BA566}"/>
              </a:ext>
            </a:extLst>
          </p:cNvPr>
          <p:cNvPicPr>
            <a:picLocks noChangeAspect="1"/>
          </p:cNvPicPr>
          <p:nvPr/>
        </p:nvPicPr>
        <p:blipFill>
          <a:blip r:embed="rId2"/>
          <a:stretch>
            <a:fillRect/>
          </a:stretch>
        </p:blipFill>
        <p:spPr>
          <a:xfrm>
            <a:off x="232228" y="2435549"/>
            <a:ext cx="5034646" cy="4116938"/>
          </a:xfrm>
          <a:prstGeom prst="rect">
            <a:avLst/>
          </a:prstGeom>
        </p:spPr>
      </p:pic>
    </p:spTree>
    <p:extLst>
      <p:ext uri="{BB962C8B-B14F-4D97-AF65-F5344CB8AC3E}">
        <p14:creationId xmlns:p14="http://schemas.microsoft.com/office/powerpoint/2010/main" val="1861413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221A-4682-3F40-B7F3-407E92000C36}"/>
              </a:ext>
            </a:extLst>
          </p:cNvPr>
          <p:cNvSpPr>
            <a:spLocks noGrp="1"/>
          </p:cNvSpPr>
          <p:nvPr>
            <p:ph type="title"/>
          </p:nvPr>
        </p:nvSpPr>
        <p:spPr>
          <a:xfrm>
            <a:off x="7568077" y="1786463"/>
            <a:ext cx="3382297" cy="3281957"/>
          </a:xfrm>
        </p:spPr>
        <p:txBody>
          <a:bodyPr vert="horz" lIns="91440" tIns="45720" rIns="91440" bIns="45720" rtlCol="0" anchor="b">
            <a:normAutofit/>
          </a:bodyPr>
          <a:lstStyle/>
          <a:p>
            <a:r>
              <a:rPr lang="en-US" sz="5400" b="1" i="0" kern="1200" dirty="0">
                <a:solidFill>
                  <a:schemeClr val="tx1"/>
                </a:solidFill>
                <a:ea typeface="+mj-ea"/>
                <a:cs typeface="+mj-cs"/>
              </a:rPr>
              <a:t>What is a Neural Network?</a:t>
            </a:r>
          </a:p>
        </p:txBody>
      </p:sp>
      <p:pic>
        <p:nvPicPr>
          <p:cNvPr id="7" name="Graphic 6" descr="Brain in head">
            <a:extLst>
              <a:ext uri="{FF2B5EF4-FFF2-40B4-BE49-F238E27FC236}">
                <a16:creationId xmlns:a16="http://schemas.microsoft.com/office/drawing/2014/main" id="{AFD1C4E1-0930-4358-A200-BB59BDDF11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867343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7FEF-87A0-41B1-B369-16706BC53278}"/>
              </a:ext>
            </a:extLst>
          </p:cNvPr>
          <p:cNvSpPr>
            <a:spLocks noGrp="1"/>
          </p:cNvSpPr>
          <p:nvPr>
            <p:ph type="title"/>
          </p:nvPr>
        </p:nvSpPr>
        <p:spPr/>
        <p:txBody>
          <a:bodyPr/>
          <a:lstStyle/>
          <a:p>
            <a:r>
              <a:rPr lang="en-US" dirty="0"/>
              <a:t>Neural Networks and Twitch Clips</a:t>
            </a:r>
          </a:p>
        </p:txBody>
      </p:sp>
      <p:pic>
        <p:nvPicPr>
          <p:cNvPr id="5" name="Picture 6" descr="Neural network - Hands-on DevOps [Book]">
            <a:extLst>
              <a:ext uri="{FF2B5EF4-FFF2-40B4-BE49-F238E27FC236}">
                <a16:creationId xmlns:a16="http://schemas.microsoft.com/office/drawing/2014/main" id="{2DE4461D-FE64-4C7B-B22C-D47A80487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89" y="2891376"/>
            <a:ext cx="2923660" cy="37803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71C94E7-0694-4FD0-B5CE-9CB73946C9B7}"/>
              </a:ext>
            </a:extLst>
          </p:cNvPr>
          <p:cNvPicPr>
            <a:picLocks noChangeAspect="1"/>
          </p:cNvPicPr>
          <p:nvPr/>
        </p:nvPicPr>
        <p:blipFill>
          <a:blip r:embed="rId3"/>
          <a:stretch>
            <a:fillRect/>
          </a:stretch>
        </p:blipFill>
        <p:spPr>
          <a:xfrm>
            <a:off x="4599899" y="2891376"/>
            <a:ext cx="1367536" cy="3780347"/>
          </a:xfrm>
          <a:prstGeom prst="rect">
            <a:avLst/>
          </a:prstGeom>
        </p:spPr>
      </p:pic>
      <p:sp>
        <p:nvSpPr>
          <p:cNvPr id="14" name="Text Placeholder 2">
            <a:extLst>
              <a:ext uri="{FF2B5EF4-FFF2-40B4-BE49-F238E27FC236}">
                <a16:creationId xmlns:a16="http://schemas.microsoft.com/office/drawing/2014/main" id="{12799EC2-683A-438B-8578-25A3D3BBB117}"/>
              </a:ext>
            </a:extLst>
          </p:cNvPr>
          <p:cNvSpPr txBox="1">
            <a:spLocks/>
          </p:cNvSpPr>
          <p:nvPr/>
        </p:nvSpPr>
        <p:spPr>
          <a:xfrm>
            <a:off x="3759510" y="3439010"/>
            <a:ext cx="3123630" cy="2436739"/>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US" sz="4800" b="1" dirty="0"/>
              <a:t>+</a:t>
            </a:r>
          </a:p>
        </p:txBody>
      </p:sp>
      <p:sp>
        <p:nvSpPr>
          <p:cNvPr id="16" name="Content Placeholder 2">
            <a:extLst>
              <a:ext uri="{FF2B5EF4-FFF2-40B4-BE49-F238E27FC236}">
                <a16:creationId xmlns:a16="http://schemas.microsoft.com/office/drawing/2014/main" id="{9D428404-ACE1-4D07-9FDC-6D8869875519}"/>
              </a:ext>
            </a:extLst>
          </p:cNvPr>
          <p:cNvSpPr txBox="1">
            <a:spLocks/>
          </p:cNvSpPr>
          <p:nvPr/>
        </p:nvSpPr>
        <p:spPr>
          <a:xfrm>
            <a:off x="6269084" y="3307616"/>
            <a:ext cx="5458427" cy="344878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With neural networks specializing in training and producing a prediction we can utilize a Twitch clip’s recorded chat to determine a category for the clip.</a:t>
            </a:r>
          </a:p>
          <a:p>
            <a:r>
              <a:rPr lang="en-US" b="1" dirty="0"/>
              <a:t>INPUT LAYER: Twitch clip chat log</a:t>
            </a:r>
          </a:p>
          <a:p>
            <a:r>
              <a:rPr lang="en-US" b="1" dirty="0"/>
              <a:t>HIDDEN LAYER: Keywords detected</a:t>
            </a:r>
          </a:p>
          <a:p>
            <a:pPr lvl="1"/>
            <a:r>
              <a:rPr lang="en-US" b="1" dirty="0"/>
              <a:t>Funny: “funny, hilarious, lol, </a:t>
            </a:r>
            <a:r>
              <a:rPr lang="en-US" b="1" dirty="0" err="1"/>
              <a:t>lul</a:t>
            </a:r>
            <a:r>
              <a:rPr lang="en-US" b="1" dirty="0"/>
              <a:t>, </a:t>
            </a:r>
            <a:r>
              <a:rPr lang="en-US" b="1" dirty="0" err="1"/>
              <a:t>haha</a:t>
            </a:r>
            <a:r>
              <a:rPr lang="en-US" b="1" dirty="0"/>
              <a:t>,, </a:t>
            </a:r>
            <a:r>
              <a:rPr lang="en-US" b="1" dirty="0" err="1"/>
              <a:t>omegalul</a:t>
            </a:r>
            <a:r>
              <a:rPr lang="en-US" b="1" dirty="0"/>
              <a:t>” etc.</a:t>
            </a:r>
          </a:p>
          <a:p>
            <a:pPr lvl="1"/>
            <a:r>
              <a:rPr lang="en-US" b="1" dirty="0"/>
              <a:t>Amazing/Epic: “Amazing, epic, wow, cool, </a:t>
            </a:r>
            <a:r>
              <a:rPr lang="en-US" b="1" dirty="0" err="1"/>
              <a:t>pogchamp</a:t>
            </a:r>
            <a:r>
              <a:rPr lang="en-US" b="1" dirty="0"/>
              <a:t>, </a:t>
            </a:r>
            <a:r>
              <a:rPr lang="en-US" b="1" dirty="0" err="1"/>
              <a:t>pog</a:t>
            </a:r>
            <a:r>
              <a:rPr lang="en-US" b="1" dirty="0"/>
              <a:t>, </a:t>
            </a:r>
            <a:r>
              <a:rPr lang="en-US" b="1" dirty="0" err="1"/>
              <a:t>poggers</a:t>
            </a:r>
            <a:r>
              <a:rPr lang="en-US" b="1" dirty="0"/>
              <a:t>, </a:t>
            </a:r>
            <a:r>
              <a:rPr lang="en-US" b="1" dirty="0" err="1"/>
              <a:t>ez</a:t>
            </a:r>
            <a:r>
              <a:rPr lang="en-US" b="1" dirty="0"/>
              <a:t>”</a:t>
            </a:r>
          </a:p>
          <a:p>
            <a:pPr lvl="1"/>
            <a:r>
              <a:rPr lang="en-US" b="1" dirty="0"/>
              <a:t>Sad: “sad, aww, :(, </a:t>
            </a:r>
            <a:r>
              <a:rPr lang="en-US" b="1" dirty="0" err="1"/>
              <a:t>noo</a:t>
            </a:r>
            <a:r>
              <a:rPr lang="en-US" b="1" dirty="0"/>
              <a:t>, </a:t>
            </a:r>
            <a:r>
              <a:rPr lang="en-US" b="1" dirty="0" err="1"/>
              <a:t>biblethump</a:t>
            </a:r>
            <a:r>
              <a:rPr lang="en-US" b="1" dirty="0"/>
              <a:t>, </a:t>
            </a:r>
            <a:r>
              <a:rPr lang="en-US" b="1" dirty="0" err="1"/>
              <a:t>FeelsBadMan</a:t>
            </a:r>
            <a:endParaRPr lang="en-US" b="1" dirty="0"/>
          </a:p>
          <a:p>
            <a:r>
              <a:rPr lang="en-US" b="1" dirty="0"/>
              <a:t>OUTPUT LAYER: “This video is likely to be x”</a:t>
            </a:r>
          </a:p>
        </p:txBody>
      </p:sp>
    </p:spTree>
    <p:extLst>
      <p:ext uri="{BB962C8B-B14F-4D97-AF65-F5344CB8AC3E}">
        <p14:creationId xmlns:p14="http://schemas.microsoft.com/office/powerpoint/2010/main" val="23013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p:txBody>
          <a:bodyPr/>
          <a:lstStyle/>
          <a:p>
            <a:r>
              <a:rPr lang="en-US" dirty="0"/>
              <a:t>Dataset</a:t>
            </a:r>
          </a:p>
        </p:txBody>
      </p:sp>
      <p:sp>
        <p:nvSpPr>
          <p:cNvPr id="7" name="Content Placeholder 6">
            <a:extLst>
              <a:ext uri="{FF2B5EF4-FFF2-40B4-BE49-F238E27FC236}">
                <a16:creationId xmlns:a16="http://schemas.microsoft.com/office/drawing/2014/main" id="{DED39A3B-2E79-436B-88A8-52BBF6B5F69E}"/>
              </a:ext>
            </a:extLst>
          </p:cNvPr>
          <p:cNvSpPr>
            <a:spLocks noGrp="1"/>
          </p:cNvSpPr>
          <p:nvPr>
            <p:ph idx="1"/>
          </p:nvPr>
        </p:nvSpPr>
        <p:spPr>
          <a:xfrm>
            <a:off x="320843" y="2603499"/>
            <a:ext cx="6128084" cy="3957722"/>
          </a:xfrm>
        </p:spPr>
        <p:txBody>
          <a:bodyPr>
            <a:normAutofit lnSpcReduction="10000"/>
          </a:bodyPr>
          <a:lstStyle/>
          <a:p>
            <a:r>
              <a:rPr lang="en-US" dirty="0"/>
              <a:t>Considering our application- our dataset would be coming from chat logs from clipped twitch videos.</a:t>
            </a:r>
          </a:p>
          <a:p>
            <a:pPr lvl="1"/>
            <a:r>
              <a:rPr lang="en-US" dirty="0"/>
              <a:t>We’ve obtained our sample data set by using the program “</a:t>
            </a:r>
            <a:r>
              <a:rPr lang="en-US" dirty="0" err="1"/>
              <a:t>TwitchDownloader</a:t>
            </a:r>
            <a:r>
              <a:rPr lang="en-US" dirty="0"/>
              <a:t>” along with selected popular clipped videos from Twitch.</a:t>
            </a:r>
          </a:p>
          <a:p>
            <a:pPr lvl="2"/>
            <a:r>
              <a:rPr lang="en-US" dirty="0" err="1"/>
              <a:t>TwitchDownloader</a:t>
            </a:r>
            <a:r>
              <a:rPr lang="en-US" dirty="0"/>
              <a:t>: https://github.com/lay295/TwitchDownloader</a:t>
            </a:r>
          </a:p>
          <a:p>
            <a:pPr lvl="1"/>
            <a:r>
              <a:rPr lang="en-US" dirty="0"/>
              <a:t>There are, however, many other ways to obtain the chat log from a clipped twitch video.</a:t>
            </a:r>
          </a:p>
          <a:p>
            <a:r>
              <a:rPr lang="en-US" dirty="0"/>
              <a:t>Characteristics of our dataset include the viewer’s username, and timestamped message.</a:t>
            </a:r>
          </a:p>
          <a:p>
            <a:pPr lvl="1"/>
            <a:r>
              <a:rPr lang="en-US" dirty="0"/>
              <a:t>We however only make use of their message/response.</a:t>
            </a:r>
          </a:p>
          <a:p>
            <a:endParaRPr lang="en-US" dirty="0"/>
          </a:p>
        </p:txBody>
      </p:sp>
      <p:pic>
        <p:nvPicPr>
          <p:cNvPr id="8" name="Picture 7">
            <a:extLst>
              <a:ext uri="{FF2B5EF4-FFF2-40B4-BE49-F238E27FC236}">
                <a16:creationId xmlns:a16="http://schemas.microsoft.com/office/drawing/2014/main" id="{7537AA0B-2559-4B0E-A85D-B5ED64EFAC8B}"/>
              </a:ext>
            </a:extLst>
          </p:cNvPr>
          <p:cNvPicPr>
            <a:picLocks noChangeAspect="1"/>
          </p:cNvPicPr>
          <p:nvPr/>
        </p:nvPicPr>
        <p:blipFill>
          <a:blip r:embed="rId2"/>
          <a:stretch>
            <a:fillRect/>
          </a:stretch>
        </p:blipFill>
        <p:spPr>
          <a:xfrm>
            <a:off x="10686496" y="2528854"/>
            <a:ext cx="1294009" cy="3577094"/>
          </a:xfrm>
          <a:prstGeom prst="rect">
            <a:avLst/>
          </a:prstGeom>
        </p:spPr>
      </p:pic>
      <p:pic>
        <p:nvPicPr>
          <p:cNvPr id="9" name="Picture 8">
            <a:extLst>
              <a:ext uri="{FF2B5EF4-FFF2-40B4-BE49-F238E27FC236}">
                <a16:creationId xmlns:a16="http://schemas.microsoft.com/office/drawing/2014/main" id="{3389BEDE-645C-4C69-B2BF-C293BC199B04}"/>
              </a:ext>
            </a:extLst>
          </p:cNvPr>
          <p:cNvPicPr>
            <a:picLocks noChangeAspect="1"/>
          </p:cNvPicPr>
          <p:nvPr/>
        </p:nvPicPr>
        <p:blipFill>
          <a:blip r:embed="rId3"/>
          <a:stretch>
            <a:fillRect/>
          </a:stretch>
        </p:blipFill>
        <p:spPr>
          <a:xfrm>
            <a:off x="6939841" y="4687290"/>
            <a:ext cx="3507666" cy="1960479"/>
          </a:xfrm>
          <a:prstGeom prst="rect">
            <a:avLst/>
          </a:prstGeom>
        </p:spPr>
      </p:pic>
      <p:pic>
        <p:nvPicPr>
          <p:cNvPr id="10" name="Picture 9">
            <a:extLst>
              <a:ext uri="{FF2B5EF4-FFF2-40B4-BE49-F238E27FC236}">
                <a16:creationId xmlns:a16="http://schemas.microsoft.com/office/drawing/2014/main" id="{8CDC5BF7-427B-4386-9A4D-1B672D0D2806}"/>
              </a:ext>
            </a:extLst>
          </p:cNvPr>
          <p:cNvPicPr>
            <a:picLocks noChangeAspect="1"/>
          </p:cNvPicPr>
          <p:nvPr/>
        </p:nvPicPr>
        <p:blipFill>
          <a:blip r:embed="rId4"/>
          <a:stretch>
            <a:fillRect/>
          </a:stretch>
        </p:blipFill>
        <p:spPr>
          <a:xfrm>
            <a:off x="6587850" y="2475750"/>
            <a:ext cx="3979152" cy="2106610"/>
          </a:xfrm>
          <a:prstGeom prst="rect">
            <a:avLst/>
          </a:prstGeom>
        </p:spPr>
      </p:pic>
    </p:spTree>
    <p:extLst>
      <p:ext uri="{BB962C8B-B14F-4D97-AF65-F5344CB8AC3E}">
        <p14:creationId xmlns:p14="http://schemas.microsoft.com/office/powerpoint/2010/main" val="2062391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p:txBody>
          <a:bodyPr/>
          <a:lstStyle/>
          <a:p>
            <a:r>
              <a:rPr lang="en-US" dirty="0"/>
              <a:t>Tools</a:t>
            </a:r>
          </a:p>
        </p:txBody>
      </p:sp>
      <p:sp>
        <p:nvSpPr>
          <p:cNvPr id="7" name="Content Placeholder 6">
            <a:extLst>
              <a:ext uri="{FF2B5EF4-FFF2-40B4-BE49-F238E27FC236}">
                <a16:creationId xmlns:a16="http://schemas.microsoft.com/office/drawing/2014/main" id="{DED39A3B-2E79-436B-88A8-52BBF6B5F69E}"/>
              </a:ext>
            </a:extLst>
          </p:cNvPr>
          <p:cNvSpPr>
            <a:spLocks noGrp="1"/>
          </p:cNvSpPr>
          <p:nvPr>
            <p:ph idx="1"/>
          </p:nvPr>
        </p:nvSpPr>
        <p:spPr>
          <a:xfrm>
            <a:off x="320843" y="2603499"/>
            <a:ext cx="6128084" cy="3957722"/>
          </a:xfrm>
        </p:spPr>
        <p:txBody>
          <a:bodyPr>
            <a:normAutofit fontScale="92500" lnSpcReduction="10000"/>
          </a:bodyPr>
          <a:lstStyle/>
          <a:p>
            <a:r>
              <a:rPr lang="en-US" dirty="0" err="1"/>
              <a:t>TwitchDownloader</a:t>
            </a:r>
            <a:r>
              <a:rPr lang="en-US" dirty="0"/>
              <a:t> </a:t>
            </a:r>
          </a:p>
          <a:p>
            <a:pPr lvl="1"/>
            <a:r>
              <a:rPr lang="en-US" dirty="0"/>
              <a:t>Used to grab clip log </a:t>
            </a:r>
          </a:p>
          <a:p>
            <a:pPr lvl="1"/>
            <a:r>
              <a:rPr lang="en-US" dirty="0" err="1"/>
              <a:t>TwitchDownloader</a:t>
            </a:r>
            <a:r>
              <a:rPr lang="en-US" dirty="0"/>
              <a:t>: </a:t>
            </a:r>
            <a:r>
              <a:rPr lang="en-US" dirty="0">
                <a:hlinkClick r:id="rId2"/>
              </a:rPr>
              <a:t>https://github.com/lay295/TwitchDownloader</a:t>
            </a:r>
            <a:endParaRPr lang="en-US" dirty="0"/>
          </a:p>
          <a:p>
            <a:r>
              <a:rPr lang="en-US" dirty="0"/>
              <a:t>Python packages</a:t>
            </a:r>
          </a:p>
          <a:p>
            <a:pPr lvl="1"/>
            <a:r>
              <a:rPr lang="en-US" dirty="0" err="1"/>
              <a:t>Numpy</a:t>
            </a:r>
            <a:r>
              <a:rPr lang="en-US" dirty="0"/>
              <a:t>: </a:t>
            </a:r>
            <a:r>
              <a:rPr lang="en-US" dirty="0">
                <a:hlinkClick r:id="rId3"/>
              </a:rPr>
              <a:t>https://numpy.org/</a:t>
            </a:r>
            <a:endParaRPr lang="en-US" dirty="0"/>
          </a:p>
          <a:p>
            <a:pPr lvl="1"/>
            <a:r>
              <a:rPr lang="en-US" dirty="0" err="1"/>
              <a:t>Keras</a:t>
            </a:r>
            <a:r>
              <a:rPr lang="en-US" dirty="0"/>
              <a:t>: </a:t>
            </a:r>
            <a:r>
              <a:rPr lang="en-US" dirty="0">
                <a:hlinkClick r:id="rId4"/>
              </a:rPr>
              <a:t>https://keras.io/</a:t>
            </a:r>
            <a:endParaRPr lang="en-US" dirty="0"/>
          </a:p>
          <a:p>
            <a:pPr lvl="1"/>
            <a:r>
              <a:rPr lang="en-US" dirty="0" err="1"/>
              <a:t>Scikit</a:t>
            </a:r>
            <a:r>
              <a:rPr lang="en-US" dirty="0"/>
              <a:t>: </a:t>
            </a:r>
            <a:r>
              <a:rPr lang="en-US" dirty="0">
                <a:hlinkClick r:id="rId5"/>
              </a:rPr>
              <a:t>https://scikit-learn.org/stable/</a:t>
            </a:r>
            <a:endParaRPr lang="en-US" dirty="0"/>
          </a:p>
          <a:p>
            <a:pPr lvl="1"/>
            <a:r>
              <a:rPr lang="en-US" dirty="0" err="1"/>
              <a:t>Tensorflow</a:t>
            </a:r>
            <a:r>
              <a:rPr lang="en-US" dirty="0"/>
              <a:t>: </a:t>
            </a:r>
            <a:r>
              <a:rPr lang="en-US" dirty="0">
                <a:hlinkClick r:id="rId6"/>
              </a:rPr>
              <a:t>https://www.tensorflow.org/</a:t>
            </a:r>
            <a:endParaRPr lang="en-US" dirty="0"/>
          </a:p>
          <a:p>
            <a:r>
              <a:rPr lang="en-US" dirty="0"/>
              <a:t>Premade Neural Network samples</a:t>
            </a:r>
          </a:p>
          <a:p>
            <a:pPr lvl="1"/>
            <a:r>
              <a:rPr lang="en-US" dirty="0">
                <a:hlinkClick r:id="rId7"/>
              </a:rPr>
              <a:t>https://github.com/jonasbostoen/simple-neural-network</a:t>
            </a:r>
            <a:endParaRPr lang="en-US" dirty="0"/>
          </a:p>
          <a:p>
            <a:pPr lvl="1"/>
            <a:r>
              <a:rPr lang="en-US" dirty="0">
                <a:hlinkClick r:id="rId8"/>
              </a:rPr>
              <a:t>https://github.com/jg-fisher/diabetesNeuralNetwork</a:t>
            </a:r>
            <a:endParaRPr lang="en-US" dirty="0"/>
          </a:p>
          <a:p>
            <a:pPr marL="457200" lvl="1" indent="0">
              <a:buNone/>
            </a:pPr>
            <a:endParaRPr lang="en-US" dirty="0"/>
          </a:p>
          <a:p>
            <a:pPr lvl="1"/>
            <a:endParaRPr lang="en-US" dirty="0"/>
          </a:p>
        </p:txBody>
      </p:sp>
      <p:pic>
        <p:nvPicPr>
          <p:cNvPr id="8" name="Picture 7">
            <a:extLst>
              <a:ext uri="{FF2B5EF4-FFF2-40B4-BE49-F238E27FC236}">
                <a16:creationId xmlns:a16="http://schemas.microsoft.com/office/drawing/2014/main" id="{7537AA0B-2559-4B0E-A85D-B5ED64EFAC8B}"/>
              </a:ext>
            </a:extLst>
          </p:cNvPr>
          <p:cNvPicPr>
            <a:picLocks noChangeAspect="1"/>
          </p:cNvPicPr>
          <p:nvPr/>
        </p:nvPicPr>
        <p:blipFill>
          <a:blip r:embed="rId9"/>
          <a:stretch>
            <a:fillRect/>
          </a:stretch>
        </p:blipFill>
        <p:spPr>
          <a:xfrm>
            <a:off x="10686496" y="2528854"/>
            <a:ext cx="1294009" cy="3577094"/>
          </a:xfrm>
          <a:prstGeom prst="rect">
            <a:avLst/>
          </a:prstGeom>
        </p:spPr>
      </p:pic>
      <p:pic>
        <p:nvPicPr>
          <p:cNvPr id="9" name="Picture 8">
            <a:extLst>
              <a:ext uri="{FF2B5EF4-FFF2-40B4-BE49-F238E27FC236}">
                <a16:creationId xmlns:a16="http://schemas.microsoft.com/office/drawing/2014/main" id="{3389BEDE-645C-4C69-B2BF-C293BC199B04}"/>
              </a:ext>
            </a:extLst>
          </p:cNvPr>
          <p:cNvPicPr>
            <a:picLocks noChangeAspect="1"/>
          </p:cNvPicPr>
          <p:nvPr/>
        </p:nvPicPr>
        <p:blipFill>
          <a:blip r:embed="rId10"/>
          <a:stretch>
            <a:fillRect/>
          </a:stretch>
        </p:blipFill>
        <p:spPr>
          <a:xfrm>
            <a:off x="6939841" y="4687290"/>
            <a:ext cx="3507666" cy="1960479"/>
          </a:xfrm>
          <a:prstGeom prst="rect">
            <a:avLst/>
          </a:prstGeom>
        </p:spPr>
      </p:pic>
      <p:pic>
        <p:nvPicPr>
          <p:cNvPr id="10" name="Picture 9">
            <a:extLst>
              <a:ext uri="{FF2B5EF4-FFF2-40B4-BE49-F238E27FC236}">
                <a16:creationId xmlns:a16="http://schemas.microsoft.com/office/drawing/2014/main" id="{8CDC5BF7-427B-4386-9A4D-1B672D0D2806}"/>
              </a:ext>
            </a:extLst>
          </p:cNvPr>
          <p:cNvPicPr>
            <a:picLocks noChangeAspect="1"/>
          </p:cNvPicPr>
          <p:nvPr/>
        </p:nvPicPr>
        <p:blipFill>
          <a:blip r:embed="rId11"/>
          <a:stretch>
            <a:fillRect/>
          </a:stretch>
        </p:blipFill>
        <p:spPr>
          <a:xfrm>
            <a:off x="6587850" y="2475750"/>
            <a:ext cx="3979152" cy="2106610"/>
          </a:xfrm>
          <a:prstGeom prst="rect">
            <a:avLst/>
          </a:prstGeom>
        </p:spPr>
      </p:pic>
    </p:spTree>
    <p:extLst>
      <p:ext uri="{BB962C8B-B14F-4D97-AF65-F5344CB8AC3E}">
        <p14:creationId xmlns:p14="http://schemas.microsoft.com/office/powerpoint/2010/main" val="2418245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p:txBody>
          <a:bodyPr/>
          <a:lstStyle/>
          <a:p>
            <a:r>
              <a:rPr lang="en-US" dirty="0"/>
              <a:t>Results</a:t>
            </a:r>
          </a:p>
        </p:txBody>
      </p:sp>
      <p:sp>
        <p:nvSpPr>
          <p:cNvPr id="7" name="Content Placeholder 6">
            <a:extLst>
              <a:ext uri="{FF2B5EF4-FFF2-40B4-BE49-F238E27FC236}">
                <a16:creationId xmlns:a16="http://schemas.microsoft.com/office/drawing/2014/main" id="{DED39A3B-2E79-436B-88A8-52BBF6B5F69E}"/>
              </a:ext>
            </a:extLst>
          </p:cNvPr>
          <p:cNvSpPr>
            <a:spLocks noGrp="1"/>
          </p:cNvSpPr>
          <p:nvPr>
            <p:ph idx="1"/>
          </p:nvPr>
        </p:nvSpPr>
        <p:spPr>
          <a:xfrm>
            <a:off x="3031958" y="2603499"/>
            <a:ext cx="6128084" cy="3957722"/>
          </a:xfrm>
        </p:spPr>
        <p:txBody>
          <a:bodyPr>
            <a:normAutofit/>
          </a:bodyPr>
          <a:lstStyle/>
          <a:p>
            <a:pPr lvl="1"/>
            <a:r>
              <a:rPr lang="en-US" dirty="0"/>
              <a:t>No typical/conventional “dataset” that we could find for our application since our approach is new, so we picked 30 random twitch clip chat logs from different users to run on a neural network.</a:t>
            </a:r>
          </a:p>
          <a:p>
            <a:pPr marL="457200" lvl="1" indent="0">
              <a:buNone/>
            </a:pPr>
            <a:endParaRPr lang="en-US" dirty="0"/>
          </a:p>
          <a:p>
            <a:pPr lvl="1"/>
            <a:r>
              <a:rPr lang="en-US" dirty="0"/>
              <a:t>Neural network model to reduce errors through training(back propagation)</a:t>
            </a:r>
          </a:p>
          <a:p>
            <a:pPr lvl="2"/>
            <a:r>
              <a:rPr lang="en-US" dirty="0"/>
              <a:t>The more training -&gt; lesser the errors</a:t>
            </a:r>
          </a:p>
          <a:p>
            <a:pPr marL="914400" lvl="2" indent="0">
              <a:buNone/>
            </a:pPr>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79287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p:txBody>
          <a:bodyPr/>
          <a:lstStyle/>
          <a:p>
            <a:r>
              <a:rPr lang="en-US" dirty="0"/>
              <a:t>Results</a:t>
            </a:r>
          </a:p>
        </p:txBody>
      </p:sp>
      <p:sp>
        <p:nvSpPr>
          <p:cNvPr id="8" name="Text Placeholder 7">
            <a:extLst>
              <a:ext uri="{FF2B5EF4-FFF2-40B4-BE49-F238E27FC236}">
                <a16:creationId xmlns:a16="http://schemas.microsoft.com/office/drawing/2014/main" id="{B4B8273C-EAB4-458B-AD6B-4B9D6F667A0E}"/>
              </a:ext>
            </a:extLst>
          </p:cNvPr>
          <p:cNvSpPr>
            <a:spLocks noGrp="1"/>
          </p:cNvSpPr>
          <p:nvPr>
            <p:ph type="body" sz="half" idx="2"/>
          </p:nvPr>
        </p:nvSpPr>
        <p:spPr/>
        <p:txBody>
          <a:bodyPr/>
          <a:lstStyle/>
          <a:p>
            <a:endParaRPr lang="en-US"/>
          </a:p>
        </p:txBody>
      </p:sp>
      <p:pic>
        <p:nvPicPr>
          <p:cNvPr id="19" name="Picture Placeholder 18">
            <a:extLst>
              <a:ext uri="{FF2B5EF4-FFF2-40B4-BE49-F238E27FC236}">
                <a16:creationId xmlns:a16="http://schemas.microsoft.com/office/drawing/2014/main" id="{B5C962A6-AF17-4C01-BAC5-1A91A7190970}"/>
              </a:ext>
            </a:extLst>
          </p:cNvPr>
          <p:cNvPicPr>
            <a:picLocks noGrp="1" noChangeAspect="1"/>
          </p:cNvPicPr>
          <p:nvPr>
            <p:ph type="pic" idx="1"/>
          </p:nvPr>
        </p:nvPicPr>
        <p:blipFill>
          <a:blip r:embed="rId2"/>
          <a:srcRect t="25137" b="25137"/>
          <a:stretch>
            <a:fillRect/>
          </a:stretch>
        </p:blipFill>
        <p:spPr>
          <a:prstGeom prst="rect">
            <a:avLst/>
          </a:prstGeom>
        </p:spPr>
      </p:pic>
    </p:spTree>
    <p:extLst>
      <p:ext uri="{BB962C8B-B14F-4D97-AF65-F5344CB8AC3E}">
        <p14:creationId xmlns:p14="http://schemas.microsoft.com/office/powerpoint/2010/main" val="1177299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p:txBody>
          <a:bodyPr/>
          <a:lstStyle/>
          <a:p>
            <a:r>
              <a:rPr lang="en-US" dirty="0"/>
              <a:t>Results</a:t>
            </a:r>
          </a:p>
        </p:txBody>
      </p:sp>
      <p:sp>
        <p:nvSpPr>
          <p:cNvPr id="8" name="Text Placeholder 7">
            <a:extLst>
              <a:ext uri="{FF2B5EF4-FFF2-40B4-BE49-F238E27FC236}">
                <a16:creationId xmlns:a16="http://schemas.microsoft.com/office/drawing/2014/main" id="{B4B8273C-EAB4-458B-AD6B-4B9D6F667A0E}"/>
              </a:ext>
            </a:extLst>
          </p:cNvPr>
          <p:cNvSpPr>
            <a:spLocks noGrp="1"/>
          </p:cNvSpPr>
          <p:nvPr>
            <p:ph type="body" sz="half" idx="2"/>
          </p:nvPr>
        </p:nvSpPr>
        <p:spPr/>
        <p:txBody>
          <a:bodyPr/>
          <a:lstStyle/>
          <a:p>
            <a:endParaRPr lang="en-US"/>
          </a:p>
        </p:txBody>
      </p:sp>
      <p:pic>
        <p:nvPicPr>
          <p:cNvPr id="4" name="Picture Placeholder 3">
            <a:extLst>
              <a:ext uri="{FF2B5EF4-FFF2-40B4-BE49-F238E27FC236}">
                <a16:creationId xmlns:a16="http://schemas.microsoft.com/office/drawing/2014/main" id="{4935D8F6-A5F5-46EE-B578-685663F6D70D}"/>
              </a:ext>
            </a:extLst>
          </p:cNvPr>
          <p:cNvPicPr>
            <a:picLocks noGrp="1" noChangeAspect="1"/>
          </p:cNvPicPr>
          <p:nvPr>
            <p:ph type="pic" idx="1"/>
          </p:nvPr>
        </p:nvPicPr>
        <p:blipFill>
          <a:blip r:embed="rId2"/>
          <a:srcRect t="25137" b="25137"/>
          <a:stretch>
            <a:fillRect/>
          </a:stretch>
        </p:blipFill>
        <p:spPr>
          <a:prstGeom prst="rect">
            <a:avLst/>
          </a:prstGeom>
        </p:spPr>
      </p:pic>
    </p:spTree>
    <p:extLst>
      <p:ext uri="{BB962C8B-B14F-4D97-AF65-F5344CB8AC3E}">
        <p14:creationId xmlns:p14="http://schemas.microsoft.com/office/powerpoint/2010/main" val="311082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p:txBody>
          <a:bodyPr/>
          <a:lstStyle/>
          <a:p>
            <a:r>
              <a:rPr lang="en-US" dirty="0"/>
              <a:t>Results</a:t>
            </a:r>
          </a:p>
        </p:txBody>
      </p:sp>
      <p:sp>
        <p:nvSpPr>
          <p:cNvPr id="8" name="Text Placeholder 7">
            <a:extLst>
              <a:ext uri="{FF2B5EF4-FFF2-40B4-BE49-F238E27FC236}">
                <a16:creationId xmlns:a16="http://schemas.microsoft.com/office/drawing/2014/main" id="{B4B8273C-EAB4-458B-AD6B-4B9D6F667A0E}"/>
              </a:ext>
            </a:extLst>
          </p:cNvPr>
          <p:cNvSpPr>
            <a:spLocks noGrp="1"/>
          </p:cNvSpPr>
          <p:nvPr>
            <p:ph type="body" sz="half" idx="2"/>
          </p:nvPr>
        </p:nvSpPr>
        <p:spPr/>
        <p:txBody>
          <a:bodyPr/>
          <a:lstStyle/>
          <a:p>
            <a:endParaRPr lang="en-US"/>
          </a:p>
        </p:txBody>
      </p:sp>
      <p:pic>
        <p:nvPicPr>
          <p:cNvPr id="10" name="Picture Placeholder 9">
            <a:extLst>
              <a:ext uri="{FF2B5EF4-FFF2-40B4-BE49-F238E27FC236}">
                <a16:creationId xmlns:a16="http://schemas.microsoft.com/office/drawing/2014/main" id="{B18CCEE5-2198-44CE-AFF7-1229CCA7DB83}"/>
              </a:ext>
            </a:extLst>
          </p:cNvPr>
          <p:cNvPicPr>
            <a:picLocks noGrp="1" noChangeAspect="1"/>
          </p:cNvPicPr>
          <p:nvPr>
            <p:ph type="pic" idx="1"/>
          </p:nvPr>
        </p:nvPicPr>
        <p:blipFill>
          <a:blip r:embed="rId2"/>
          <a:srcRect t="25137" b="25137"/>
          <a:stretch>
            <a:fillRect/>
          </a:stretch>
        </p:blipFill>
        <p:spPr>
          <a:prstGeom prst="rect">
            <a:avLst/>
          </a:prstGeom>
        </p:spPr>
      </p:pic>
    </p:spTree>
    <p:extLst>
      <p:ext uri="{BB962C8B-B14F-4D97-AF65-F5344CB8AC3E}">
        <p14:creationId xmlns:p14="http://schemas.microsoft.com/office/powerpoint/2010/main" val="87889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p:txBody>
          <a:bodyPr/>
          <a:lstStyle/>
          <a:p>
            <a:r>
              <a:rPr lang="en-US" dirty="0"/>
              <a:t>Results</a:t>
            </a:r>
          </a:p>
        </p:txBody>
      </p:sp>
      <p:sp>
        <p:nvSpPr>
          <p:cNvPr id="8" name="Text Placeholder 7">
            <a:extLst>
              <a:ext uri="{FF2B5EF4-FFF2-40B4-BE49-F238E27FC236}">
                <a16:creationId xmlns:a16="http://schemas.microsoft.com/office/drawing/2014/main" id="{B4B8273C-EAB4-458B-AD6B-4B9D6F667A0E}"/>
              </a:ext>
            </a:extLst>
          </p:cNvPr>
          <p:cNvSpPr>
            <a:spLocks noGrp="1"/>
          </p:cNvSpPr>
          <p:nvPr>
            <p:ph type="body" sz="half" idx="2"/>
          </p:nvPr>
        </p:nvSpPr>
        <p:spPr/>
        <p:txBody>
          <a:bodyPr/>
          <a:lstStyle/>
          <a:p>
            <a:endParaRPr lang="en-US"/>
          </a:p>
        </p:txBody>
      </p:sp>
      <p:pic>
        <p:nvPicPr>
          <p:cNvPr id="14" name="Picture Placeholder 13">
            <a:extLst>
              <a:ext uri="{FF2B5EF4-FFF2-40B4-BE49-F238E27FC236}">
                <a16:creationId xmlns:a16="http://schemas.microsoft.com/office/drawing/2014/main" id="{9F211B48-3B1F-42E2-A2B0-0462E735F59C}"/>
              </a:ext>
            </a:extLst>
          </p:cNvPr>
          <p:cNvPicPr>
            <a:picLocks noGrp="1" noChangeAspect="1"/>
          </p:cNvPicPr>
          <p:nvPr>
            <p:ph type="pic" idx="1"/>
          </p:nvPr>
        </p:nvPicPr>
        <p:blipFill>
          <a:blip r:embed="rId2"/>
          <a:srcRect t="25137" b="25137"/>
          <a:stretch>
            <a:fillRect/>
          </a:stretch>
        </p:blipFill>
        <p:spPr>
          <a:prstGeom prst="rect">
            <a:avLst/>
          </a:prstGeom>
        </p:spPr>
      </p:pic>
    </p:spTree>
    <p:extLst>
      <p:ext uri="{BB962C8B-B14F-4D97-AF65-F5344CB8AC3E}">
        <p14:creationId xmlns:p14="http://schemas.microsoft.com/office/powerpoint/2010/main" val="1212212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F52769F-F9D1-42BD-9F59-F84189A1A22D}"/>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736" r="4448" b="-1"/>
          <a:stretch/>
        </p:blipFill>
        <p:spPr bwMode="auto">
          <a:xfrm>
            <a:off x="474132" y="444500"/>
            <a:ext cx="11243735" cy="593936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4D9D7FA3-6C3E-40C7-9E33-E20939CE6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CA953529-7FAF-4BB2-ACBE-17B33E79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43000" y="1295400"/>
            <a:ext cx="998220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a:xfrm>
            <a:off x="1295400" y="1447801"/>
            <a:ext cx="8620967" cy="855132"/>
          </a:xfrm>
        </p:spPr>
        <p:txBody>
          <a:bodyPr>
            <a:normAutofit/>
          </a:bodyPr>
          <a:lstStyle/>
          <a:p>
            <a:r>
              <a:rPr lang="en-US" dirty="0"/>
              <a:t>Contribution</a:t>
            </a:r>
          </a:p>
        </p:txBody>
      </p:sp>
      <p:sp>
        <p:nvSpPr>
          <p:cNvPr id="7" name="Content Placeholder 6">
            <a:extLst>
              <a:ext uri="{FF2B5EF4-FFF2-40B4-BE49-F238E27FC236}">
                <a16:creationId xmlns:a16="http://schemas.microsoft.com/office/drawing/2014/main" id="{DED39A3B-2E79-436B-88A8-52BBF6B5F69E}"/>
              </a:ext>
            </a:extLst>
          </p:cNvPr>
          <p:cNvSpPr>
            <a:spLocks noGrp="1"/>
          </p:cNvSpPr>
          <p:nvPr>
            <p:ph idx="1"/>
          </p:nvPr>
        </p:nvSpPr>
        <p:spPr>
          <a:xfrm>
            <a:off x="1727200" y="2446868"/>
            <a:ext cx="8254999" cy="2971800"/>
          </a:xfrm>
        </p:spPr>
        <p:txBody>
          <a:bodyPr anchor="t">
            <a:normAutofit/>
          </a:bodyPr>
          <a:lstStyle/>
          <a:p>
            <a:r>
              <a:rPr lang="en-US" sz="1600" dirty="0">
                <a:solidFill>
                  <a:schemeClr val="bg1"/>
                </a:solidFill>
              </a:rPr>
              <a:t>A potential contribution would be towards implementation on remote learning. With a majority of schools/classes being taught online the use of neural networks could benefit.</a:t>
            </a:r>
          </a:p>
          <a:p>
            <a:r>
              <a:rPr lang="en-US" sz="1600" dirty="0">
                <a:solidFill>
                  <a:schemeClr val="bg1"/>
                </a:solidFill>
              </a:rPr>
              <a:t>In this scenario, neural networks can be used as a tool for prediction in multiple ways such as:</a:t>
            </a:r>
          </a:p>
          <a:p>
            <a:pPr lvl="1"/>
            <a:r>
              <a:rPr lang="en-US" sz="1200" dirty="0">
                <a:solidFill>
                  <a:schemeClr val="bg1"/>
                </a:solidFill>
              </a:rPr>
              <a:t>Highlighting important topics that are covered during instructional learning and meetings.</a:t>
            </a:r>
          </a:p>
          <a:p>
            <a:pPr lvl="1"/>
            <a:endParaRPr lang="en-US" sz="1200" dirty="0">
              <a:solidFill>
                <a:schemeClr val="bg1"/>
              </a:solidFill>
            </a:endParaRPr>
          </a:p>
          <a:p>
            <a:pPr lvl="1"/>
            <a:endParaRPr lang="en-US" sz="8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349250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06E96C53-1010-48EB-8728-70CB58236E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4" name="Rectangle 73">
              <a:extLst>
                <a:ext uri="{FF2B5EF4-FFF2-40B4-BE49-F238E27FC236}">
                  <a16:creationId xmlns:a16="http://schemas.microsoft.com/office/drawing/2014/main" id="{5EE899E0-D27A-454B-8E91-14A292422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Oval 74">
              <a:extLst>
                <a:ext uri="{FF2B5EF4-FFF2-40B4-BE49-F238E27FC236}">
                  <a16:creationId xmlns:a16="http://schemas.microsoft.com/office/drawing/2014/main" id="{4EDF8A7C-C5E2-42D4-884A-EC7DE68E7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80ADD528-121C-4D05-B77B-54B31D7BA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7CF2869-5CDD-4AD2-8AC0-4AE179D39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0FD2D0A6-D3D4-4573-AD6B-2B5DBFF0C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39749B2A-2C8D-45C7-A857-30307A089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FEC28B8C-B40C-4618-823B-C6D730FE8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a:xfrm>
            <a:off x="639098" y="629265"/>
            <a:ext cx="5132438" cy="1622322"/>
          </a:xfrm>
        </p:spPr>
        <p:txBody>
          <a:bodyPr>
            <a:normAutofit/>
          </a:bodyPr>
          <a:lstStyle/>
          <a:p>
            <a:r>
              <a:rPr lang="en-US" dirty="0"/>
              <a:t>Comparisons and conclusions</a:t>
            </a:r>
          </a:p>
        </p:txBody>
      </p:sp>
      <p:sp>
        <p:nvSpPr>
          <p:cNvPr id="3078" name="Content Placeholder 3077">
            <a:extLst>
              <a:ext uri="{FF2B5EF4-FFF2-40B4-BE49-F238E27FC236}">
                <a16:creationId xmlns:a16="http://schemas.microsoft.com/office/drawing/2014/main" id="{5B66A378-9C95-4C70-A189-B5771B427A4E}"/>
              </a:ext>
            </a:extLst>
          </p:cNvPr>
          <p:cNvSpPr>
            <a:spLocks noGrp="1"/>
          </p:cNvSpPr>
          <p:nvPr>
            <p:ph idx="1"/>
          </p:nvPr>
        </p:nvSpPr>
        <p:spPr>
          <a:xfrm>
            <a:off x="639098" y="2418735"/>
            <a:ext cx="5132439" cy="3811742"/>
          </a:xfrm>
        </p:spPr>
        <p:txBody>
          <a:bodyPr anchor="ctr">
            <a:normAutofit/>
          </a:bodyPr>
          <a:lstStyle/>
          <a:p>
            <a:r>
              <a:rPr lang="en-US" dirty="0">
                <a:solidFill>
                  <a:schemeClr val="bg1"/>
                </a:solidFill>
              </a:rPr>
              <a:t>Many types of Neural Networks available</a:t>
            </a:r>
          </a:p>
          <a:p>
            <a:r>
              <a:rPr lang="en-US" dirty="0">
                <a:solidFill>
                  <a:schemeClr val="bg1"/>
                </a:solidFill>
              </a:rPr>
              <a:t>Each Pros and cons </a:t>
            </a:r>
          </a:p>
        </p:txBody>
      </p:sp>
      <p:sp>
        <p:nvSpPr>
          <p:cNvPr id="82" name="Rectangle 81">
            <a:extLst>
              <a:ext uri="{FF2B5EF4-FFF2-40B4-BE49-F238E27FC236}">
                <a16:creationId xmlns:a16="http://schemas.microsoft.com/office/drawing/2014/main" id="{10CC18C0-9A66-45AE-B534-B8D29AFEA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076" name="Picture 4" descr="Types of Neural Networks Source - Medium.com">
            <a:extLst>
              <a:ext uri="{FF2B5EF4-FFF2-40B4-BE49-F238E27FC236}">
                <a16:creationId xmlns:a16="http://schemas.microsoft.com/office/drawing/2014/main" id="{6BCA3837-B428-4AC0-9649-BDA2F558B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168" y="42618"/>
            <a:ext cx="531592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707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D3F3-0EC1-6446-A55D-4AA7A46E5E14}"/>
              </a:ext>
            </a:extLst>
          </p:cNvPr>
          <p:cNvSpPr>
            <a:spLocks noGrp="1"/>
          </p:cNvSpPr>
          <p:nvPr>
            <p:ph type="title"/>
          </p:nvPr>
        </p:nvSpPr>
        <p:spPr>
          <a:xfrm>
            <a:off x="1154955" y="973668"/>
            <a:ext cx="3133726" cy="1020232"/>
          </a:xfrm>
        </p:spPr>
        <p:txBody>
          <a:bodyPr>
            <a:normAutofit/>
          </a:bodyPr>
          <a:lstStyle/>
          <a:p>
            <a:pPr>
              <a:lnSpc>
                <a:spcPct val="90000"/>
              </a:lnSpc>
            </a:pPr>
            <a:r>
              <a:rPr lang="en-US" sz="2800" b="1"/>
              <a:t>What is a Neural Network?</a:t>
            </a:r>
            <a:endParaRPr lang="en-US" sz="2800"/>
          </a:p>
        </p:txBody>
      </p:sp>
      <p:sp>
        <p:nvSpPr>
          <p:cNvPr id="22" name="Content Placeholder 21">
            <a:extLst>
              <a:ext uri="{FF2B5EF4-FFF2-40B4-BE49-F238E27FC236}">
                <a16:creationId xmlns:a16="http://schemas.microsoft.com/office/drawing/2014/main" id="{A8F81573-1C4F-4D67-89AD-774B87C43C35}"/>
              </a:ext>
            </a:extLst>
          </p:cNvPr>
          <p:cNvSpPr>
            <a:spLocks noGrp="1"/>
          </p:cNvSpPr>
          <p:nvPr>
            <p:ph idx="1"/>
          </p:nvPr>
        </p:nvSpPr>
        <p:spPr>
          <a:xfrm>
            <a:off x="1154955" y="2120900"/>
            <a:ext cx="3133726" cy="3898900"/>
          </a:xfrm>
        </p:spPr>
        <p:txBody>
          <a:bodyPr>
            <a:normAutofit/>
          </a:bodyPr>
          <a:lstStyle/>
          <a:p>
            <a:r>
              <a:rPr lang="en-US" b="1" dirty="0">
                <a:solidFill>
                  <a:schemeClr val="tx1"/>
                </a:solidFill>
              </a:rPr>
              <a:t>Neural Networks </a:t>
            </a:r>
            <a:r>
              <a:rPr lang="en-US" dirty="0">
                <a:solidFill>
                  <a:schemeClr val="tx1"/>
                </a:solidFill>
              </a:rPr>
              <a:t>are sets of algorithms intended to recognize patterns and interpret data through clustering or labeling. Additionally, they also apply a training algorithm intended to assist the neural network with a continuous learning process.</a:t>
            </a:r>
          </a:p>
        </p:txBody>
      </p:sp>
      <p:pic>
        <p:nvPicPr>
          <p:cNvPr id="5" name="Content Placeholder 4">
            <a:extLst>
              <a:ext uri="{FF2B5EF4-FFF2-40B4-BE49-F238E27FC236}">
                <a16:creationId xmlns:a16="http://schemas.microsoft.com/office/drawing/2014/main" id="{9BB3BA6A-47B8-3146-83EE-B8F4AE14B92D}"/>
              </a:ext>
            </a:extLst>
          </p:cNvPr>
          <p:cNvPicPr>
            <a:picLocks noChangeAspect="1"/>
          </p:cNvPicPr>
          <p:nvPr/>
        </p:nvPicPr>
        <p:blipFill rotWithShape="1">
          <a:blip r:embed="rId3"/>
          <a:srcRect r="1151" b="1"/>
          <a:stretch/>
        </p:blipFill>
        <p:spPr>
          <a:xfrm>
            <a:off x="5795313" y="803751"/>
            <a:ext cx="5190120" cy="5250498"/>
          </a:xfrm>
          <a:prstGeom prst="rect">
            <a:avLst/>
          </a:prstGeom>
        </p:spPr>
      </p:pic>
    </p:spTree>
    <p:extLst>
      <p:ext uri="{BB962C8B-B14F-4D97-AF65-F5344CB8AC3E}">
        <p14:creationId xmlns:p14="http://schemas.microsoft.com/office/powerpoint/2010/main" val="2858911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190D-271B-4FE9-8224-104134AEE9EF}"/>
              </a:ext>
            </a:extLst>
          </p:cNvPr>
          <p:cNvSpPr>
            <a:spLocks noGrp="1"/>
          </p:cNvSpPr>
          <p:nvPr>
            <p:ph type="title"/>
          </p:nvPr>
        </p:nvSpPr>
        <p:spPr/>
        <p:txBody>
          <a:bodyPr>
            <a:normAutofit fontScale="90000"/>
          </a:bodyPr>
          <a:lstStyle/>
          <a:p>
            <a:r>
              <a:rPr lang="en-US" dirty="0"/>
              <a:t>Feed Forward (FF) Neural Network</a:t>
            </a:r>
          </a:p>
        </p:txBody>
      </p:sp>
      <p:pic>
        <p:nvPicPr>
          <p:cNvPr id="6148" name="Picture 4" descr="Image for post">
            <a:extLst>
              <a:ext uri="{FF2B5EF4-FFF2-40B4-BE49-F238E27FC236}">
                <a16:creationId xmlns:a16="http://schemas.microsoft.com/office/drawing/2014/main" id="{F66DA515-78BA-40CA-9636-7853C8B84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627" y="1390650"/>
            <a:ext cx="5372100" cy="40767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3077">
            <a:extLst>
              <a:ext uri="{FF2B5EF4-FFF2-40B4-BE49-F238E27FC236}">
                <a16:creationId xmlns:a16="http://schemas.microsoft.com/office/drawing/2014/main" id="{A0025EA4-7691-4769-A129-9811ADE1199E}"/>
              </a:ext>
            </a:extLst>
          </p:cNvPr>
          <p:cNvSpPr txBox="1">
            <a:spLocks/>
          </p:cNvSpPr>
          <p:nvPr/>
        </p:nvSpPr>
        <p:spPr>
          <a:xfrm>
            <a:off x="639099" y="3428999"/>
            <a:ext cx="4954276" cy="2801477"/>
          </a:xfrm>
          <a:prstGeom prst="roundRect">
            <a:avLst>
              <a:gd name="adj" fmla="val 1858"/>
            </a:avLst>
          </a:prstGeom>
          <a:effectLst>
            <a:outerShdw blurRad="50800" dist="50800" dir="5400000" algn="tl" rotWithShape="0">
              <a:srgbClr val="000000">
                <a:alpha val="43000"/>
              </a:srgbClr>
            </a:outerShdw>
          </a:effectLst>
        </p:spPr>
        <p:txBody>
          <a:bodyPr vert="horz" lIns="91440" tIns="45720" rIns="91440" bIns="45720" rtlCol="0" anchor="ctr">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9pPr>
          </a:lstStyle>
          <a:p>
            <a:pPr marL="342900" indent="-342900">
              <a:buFont typeface="+mj-lt"/>
              <a:buAutoNum type="arabicPeriod"/>
            </a:pPr>
            <a:r>
              <a:rPr lang="en-US" dirty="0">
                <a:solidFill>
                  <a:schemeClr val="bg1"/>
                </a:solidFill>
              </a:rPr>
              <a:t>All nodes are fully connected</a:t>
            </a:r>
          </a:p>
          <a:p>
            <a:pPr marL="342900" indent="-342900">
              <a:buFont typeface="+mj-lt"/>
              <a:buAutoNum type="arabicPeriod"/>
            </a:pPr>
            <a:r>
              <a:rPr lang="en-US" dirty="0">
                <a:solidFill>
                  <a:schemeClr val="bg1"/>
                </a:solidFill>
              </a:rPr>
              <a:t>Activation flows from input layer to output, without back loops</a:t>
            </a:r>
          </a:p>
          <a:p>
            <a:pPr marL="342900" indent="-342900">
              <a:buFont typeface="+mj-lt"/>
              <a:buAutoNum type="arabicPeriod"/>
            </a:pPr>
            <a:r>
              <a:rPr lang="en-US" dirty="0">
                <a:solidFill>
                  <a:schemeClr val="bg1"/>
                </a:solidFill>
              </a:rPr>
              <a:t>There is one layer between input and output (hidden layer)</a:t>
            </a:r>
          </a:p>
        </p:txBody>
      </p:sp>
    </p:spTree>
    <p:extLst>
      <p:ext uri="{BB962C8B-B14F-4D97-AF65-F5344CB8AC3E}">
        <p14:creationId xmlns:p14="http://schemas.microsoft.com/office/powerpoint/2010/main" val="1338973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190D-271B-4FE9-8224-104134AEE9EF}"/>
              </a:ext>
            </a:extLst>
          </p:cNvPr>
          <p:cNvSpPr>
            <a:spLocks noGrp="1"/>
          </p:cNvSpPr>
          <p:nvPr>
            <p:ph type="title"/>
          </p:nvPr>
        </p:nvSpPr>
        <p:spPr/>
        <p:txBody>
          <a:bodyPr>
            <a:normAutofit fontScale="90000"/>
          </a:bodyPr>
          <a:lstStyle/>
          <a:p>
            <a:r>
              <a:rPr lang="en-US" dirty="0"/>
              <a:t>Deep Feed Forward (DFF) Neural Network</a:t>
            </a:r>
          </a:p>
        </p:txBody>
      </p:sp>
      <p:pic>
        <p:nvPicPr>
          <p:cNvPr id="4100" name="Picture 4" descr="Image for post">
            <a:extLst>
              <a:ext uri="{FF2B5EF4-FFF2-40B4-BE49-F238E27FC236}">
                <a16:creationId xmlns:a16="http://schemas.microsoft.com/office/drawing/2014/main" id="{7C91A012-225D-4BA7-B3F3-A680D03A6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40044"/>
            <a:ext cx="5872806" cy="573215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3077">
            <a:extLst>
              <a:ext uri="{FF2B5EF4-FFF2-40B4-BE49-F238E27FC236}">
                <a16:creationId xmlns:a16="http://schemas.microsoft.com/office/drawing/2014/main" id="{0FC2CE5D-EEE0-4D35-87BF-138C5385CC74}"/>
              </a:ext>
            </a:extLst>
          </p:cNvPr>
          <p:cNvSpPr txBox="1">
            <a:spLocks/>
          </p:cNvSpPr>
          <p:nvPr/>
        </p:nvSpPr>
        <p:spPr>
          <a:xfrm>
            <a:off x="639099" y="3428999"/>
            <a:ext cx="4911470" cy="2801477"/>
          </a:xfrm>
          <a:prstGeom prst="roundRect">
            <a:avLst>
              <a:gd name="adj" fmla="val 1858"/>
            </a:avLst>
          </a:prstGeom>
          <a:effectLst>
            <a:outerShdw blurRad="50800" dist="50800" dir="5400000" algn="tl" rotWithShape="0">
              <a:srgbClr val="000000">
                <a:alpha val="43000"/>
              </a:srgbClr>
            </a:outerShdw>
          </a:effectLst>
        </p:spPr>
        <p:txBody>
          <a:bodyPr vert="horz" lIns="91440" tIns="45720" rIns="91440" bIns="45720" rtlCol="0" anchor="ctr">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9pPr>
          </a:lstStyle>
          <a:p>
            <a:pPr marL="342900" indent="-342900">
              <a:buFont typeface="+mj-lt"/>
              <a:buAutoNum type="arabicPeriod"/>
            </a:pPr>
            <a:r>
              <a:rPr lang="en-US" dirty="0">
                <a:solidFill>
                  <a:schemeClr val="bg1"/>
                </a:solidFill>
              </a:rPr>
              <a:t>Stacking/more layers </a:t>
            </a:r>
          </a:p>
          <a:p>
            <a:pPr marL="342900" indent="-342900">
              <a:buFont typeface="+mj-lt"/>
              <a:buAutoNum type="arabicPeriod"/>
            </a:pPr>
            <a:r>
              <a:rPr lang="en-US" dirty="0">
                <a:solidFill>
                  <a:schemeClr val="bg1"/>
                </a:solidFill>
              </a:rPr>
              <a:t>Exponential growth in training times</a:t>
            </a:r>
          </a:p>
          <a:p>
            <a:pPr marL="342900" indent="-342900">
              <a:buFont typeface="+mj-lt"/>
              <a:buAutoNum type="arabicPeriod"/>
            </a:pPr>
            <a:endParaRPr lang="en-US" dirty="0">
              <a:solidFill>
                <a:schemeClr val="bg1"/>
              </a:solidFill>
            </a:endParaRPr>
          </a:p>
        </p:txBody>
      </p:sp>
    </p:spTree>
    <p:extLst>
      <p:ext uri="{BB962C8B-B14F-4D97-AF65-F5344CB8AC3E}">
        <p14:creationId xmlns:p14="http://schemas.microsoft.com/office/powerpoint/2010/main" val="4106812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C70A-B005-8E40-AA49-846344FB3BBC}"/>
              </a:ext>
            </a:extLst>
          </p:cNvPr>
          <p:cNvSpPr>
            <a:spLocks noGrp="1"/>
          </p:cNvSpPr>
          <p:nvPr>
            <p:ph type="title"/>
          </p:nvPr>
        </p:nvSpPr>
        <p:spPr/>
        <p:txBody>
          <a:bodyPr/>
          <a:lstStyle/>
          <a:p>
            <a:pPr algn="ctr"/>
            <a:r>
              <a:rPr lang="en-US" dirty="0"/>
              <a:t>Reference List</a:t>
            </a:r>
          </a:p>
        </p:txBody>
      </p:sp>
      <p:sp>
        <p:nvSpPr>
          <p:cNvPr id="3" name="Content Placeholder 2">
            <a:extLst>
              <a:ext uri="{FF2B5EF4-FFF2-40B4-BE49-F238E27FC236}">
                <a16:creationId xmlns:a16="http://schemas.microsoft.com/office/drawing/2014/main" id="{2C68EF24-FECA-D444-AD3C-0F0323CB37BC}"/>
              </a:ext>
            </a:extLst>
          </p:cNvPr>
          <p:cNvSpPr>
            <a:spLocks noGrp="1"/>
          </p:cNvSpPr>
          <p:nvPr>
            <p:ph idx="1"/>
          </p:nvPr>
        </p:nvSpPr>
        <p:spPr>
          <a:xfrm>
            <a:off x="1154955" y="2603500"/>
            <a:ext cx="8761412" cy="4134184"/>
          </a:xfrm>
        </p:spPr>
        <p:txBody>
          <a:bodyPr>
            <a:normAutofit fontScale="55000" lnSpcReduction="20000"/>
          </a:bodyPr>
          <a:lstStyle/>
          <a:p>
            <a:r>
              <a:rPr lang="en-US" dirty="0" err="1"/>
              <a:t>Livshin</a:t>
            </a:r>
            <a:r>
              <a:rPr lang="en-US" dirty="0"/>
              <a:t>, I. (2019). Artificial Neural Networks with Java. In Artificial Neural Networks with Java (1st ed.). </a:t>
            </a:r>
            <a:r>
              <a:rPr lang="en-US" dirty="0" err="1"/>
              <a:t>Apress</a:t>
            </a:r>
            <a:r>
              <a:rPr lang="en-US" dirty="0"/>
              <a:t> L. P. </a:t>
            </a:r>
            <a:r>
              <a:rPr lang="en-US" dirty="0">
                <a:hlinkClick r:id="rId2"/>
              </a:rPr>
              <a:t>https://doi.org/10.1007/978-1-4842-4421-0</a:t>
            </a:r>
            <a:endParaRPr lang="en-US" dirty="0"/>
          </a:p>
          <a:p>
            <a:r>
              <a:rPr lang="en-US" dirty="0"/>
              <a:t>B. R. Amrutha and K. R. Bindu, "Detecting Hate Speech in Tweets Using Different Deep Neural Network Architectures," 2019 International Conference on Intelligent Computing and Control Systems (ICCS), Madurai, India, 2019, pp. 923-926, </a:t>
            </a:r>
            <a:r>
              <a:rPr lang="en-US" dirty="0" err="1"/>
              <a:t>doi</a:t>
            </a:r>
            <a:r>
              <a:rPr lang="en-US" dirty="0"/>
              <a:t>: 10.1109/ICCS45141.2019.9065763.</a:t>
            </a:r>
          </a:p>
          <a:p>
            <a:r>
              <a:rPr lang="en-US" dirty="0"/>
              <a:t>J. Kim, K. Park, H. Song, J. Y. Park and M. Cha, "Learning How Spectator Reactions Affect Popularity on Twitch," 2020 IEEE International Conference on Big Data and Smart Computing (</a:t>
            </a:r>
            <a:r>
              <a:rPr lang="en-US" dirty="0" err="1"/>
              <a:t>BigComp</a:t>
            </a:r>
            <a:r>
              <a:rPr lang="en-US" dirty="0"/>
              <a:t>), Busan, Korea (South), 2020, pp. 147-154, </a:t>
            </a:r>
            <a:r>
              <a:rPr lang="en-US" dirty="0" err="1"/>
              <a:t>doi</a:t>
            </a:r>
            <a:r>
              <a:rPr lang="en-US" dirty="0"/>
              <a:t>: 10.1109/BigComp48618.2020.00-84.</a:t>
            </a:r>
          </a:p>
          <a:p>
            <a:r>
              <a:rPr lang="en-US" dirty="0"/>
              <a:t>X. Ma, C. Zhang, J. Liu, R. Shea and D. Fu, "Live Broadcast With Community Interactions: Bottlenecks and Optimizations," in IEEE Transactions on Multimedia, vol. 19, no. 6, pp. 1184-1194, June 2017, </a:t>
            </a:r>
            <a:r>
              <a:rPr lang="en-US" dirty="0" err="1"/>
              <a:t>doi</a:t>
            </a:r>
            <a:r>
              <a:rPr lang="en-US" dirty="0"/>
              <a:t>: 10.1109/TMM.2016.2646182.</a:t>
            </a:r>
          </a:p>
          <a:p>
            <a:r>
              <a:rPr lang="en-US" dirty="0"/>
              <a:t>E. </a:t>
            </a:r>
            <a:r>
              <a:rPr lang="en-US" dirty="0" err="1"/>
              <a:t>Vonk</a:t>
            </a:r>
            <a:r>
              <a:rPr lang="en-US" dirty="0"/>
              <a:t>, L. C. Jain and L. P. J. </a:t>
            </a:r>
            <a:r>
              <a:rPr lang="en-US" dirty="0" err="1"/>
              <a:t>Veelenturf</a:t>
            </a:r>
            <a:r>
              <a:rPr lang="en-US" dirty="0"/>
              <a:t>, "Neural network applications," Proceedings Electronic Technology Directions to the Year 2000, Adelaide, SA, Australia, 1995, pp. 63-67, </a:t>
            </a:r>
            <a:r>
              <a:rPr lang="en-US" dirty="0" err="1"/>
              <a:t>doi</a:t>
            </a:r>
            <a:r>
              <a:rPr lang="en-US" dirty="0"/>
              <a:t>: 10.1109/ETD.1995.403490.</a:t>
            </a:r>
          </a:p>
          <a:p>
            <a:r>
              <a:rPr lang="en-US" dirty="0"/>
              <a:t>S. </a:t>
            </a:r>
            <a:r>
              <a:rPr lang="en-US" dirty="0" err="1"/>
              <a:t>Albawi</a:t>
            </a:r>
            <a:r>
              <a:rPr lang="en-US" dirty="0"/>
              <a:t>, T. A. Mohammed and S. Al-</a:t>
            </a:r>
            <a:r>
              <a:rPr lang="en-US" dirty="0" err="1"/>
              <a:t>Zawi</a:t>
            </a:r>
            <a:r>
              <a:rPr lang="en-US" dirty="0"/>
              <a:t>, "Understanding of a convolutional neural network," 2017 International Conference on Engineering and Technology (ICET), Antalya, 2017, pp. 1-6, </a:t>
            </a:r>
            <a:r>
              <a:rPr lang="en-US" dirty="0" err="1"/>
              <a:t>doi</a:t>
            </a:r>
            <a:r>
              <a:rPr lang="en-US" dirty="0"/>
              <a:t>: 10.1109/ICEngTechnol.2017.8308186.</a:t>
            </a:r>
          </a:p>
          <a:p>
            <a:r>
              <a:rPr lang="en-US" dirty="0"/>
              <a:t>C. Zhang and W. Xu, "Neural networks: Efficient implementations and applications," 2017 IEEE 12th International Conference on ASIC (ASICON), Guiyang, 2017, pp. 1029-1032, </a:t>
            </a:r>
            <a:r>
              <a:rPr lang="en-US" dirty="0" err="1"/>
              <a:t>doi</a:t>
            </a:r>
            <a:r>
              <a:rPr lang="en-US" dirty="0"/>
              <a:t>: 10.1109/ASICON.2017.8252654.</a:t>
            </a:r>
          </a:p>
          <a:p>
            <a:r>
              <a:rPr lang="en-US" dirty="0"/>
              <a:t>R. E. </a:t>
            </a:r>
            <a:r>
              <a:rPr lang="en-US" dirty="0" err="1"/>
              <a:t>Uhrig</a:t>
            </a:r>
            <a:r>
              <a:rPr lang="en-US" dirty="0"/>
              <a:t>, "Introduction to artificial neural networks," Proceedings of IECON '95 - 21st Annual Conference on IEEE Industrial Electronics, Orlando, FL, USA, 1995, pp. 33-37 vol.1, </a:t>
            </a:r>
            <a:r>
              <a:rPr lang="en-US" dirty="0" err="1"/>
              <a:t>doi</a:t>
            </a:r>
            <a:r>
              <a:rPr lang="en-US" dirty="0"/>
              <a:t>: 10.1109/IECON.1995.483329.</a:t>
            </a:r>
          </a:p>
          <a:p>
            <a:r>
              <a:rPr lang="en-US" dirty="0"/>
              <a:t>M. Mishra and M. Srivastava, "A view of Artificial Neural Network," 2014 International Conference on Advances in Engineering &amp; Technology Research (ICAETR - 2014), Unnao, 2014, pp. 1-3, </a:t>
            </a:r>
            <a:r>
              <a:rPr lang="en-US" dirty="0" err="1"/>
              <a:t>doi</a:t>
            </a:r>
            <a:r>
              <a:rPr lang="en-US" dirty="0"/>
              <a:t>: 10.1109/ICAETR.2014.7012785.</a:t>
            </a:r>
          </a:p>
          <a:p>
            <a:r>
              <a:rPr lang="en-US" dirty="0"/>
              <a:t>G. P. Zhang, "Neural networks for classification: a survey," in IEEE Transactions on Systems, Man, and Cybernetics, Part C (Applications and Reviews), vol. 30, no. 4, pp. 451-462, Nov. 2000, </a:t>
            </a:r>
            <a:r>
              <a:rPr lang="en-US" dirty="0" err="1"/>
              <a:t>doi</a:t>
            </a:r>
            <a:r>
              <a:rPr lang="en-US" dirty="0"/>
              <a:t>: 10.1109/5326.897072.</a:t>
            </a:r>
          </a:p>
          <a:p>
            <a:endParaRPr lang="en-US" dirty="0"/>
          </a:p>
        </p:txBody>
      </p:sp>
    </p:spTree>
    <p:extLst>
      <p:ext uri="{BB962C8B-B14F-4D97-AF65-F5344CB8AC3E}">
        <p14:creationId xmlns:p14="http://schemas.microsoft.com/office/powerpoint/2010/main" val="599127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4BA8-98D5-44BA-B052-AEF76FE62B66}"/>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3800" b="0" i="0" kern="1200" dirty="0">
                <a:solidFill>
                  <a:schemeClr val="tx1"/>
                </a:solidFill>
                <a:latin typeface="+mj-lt"/>
                <a:ea typeface="+mj-ea"/>
                <a:cs typeface="+mj-cs"/>
              </a:rPr>
              <a:t>Neural Network Architecture</a:t>
            </a:r>
          </a:p>
        </p:txBody>
      </p:sp>
      <p:pic>
        <p:nvPicPr>
          <p:cNvPr id="7" name="Graphic 6" descr="Deploy">
            <a:extLst>
              <a:ext uri="{FF2B5EF4-FFF2-40B4-BE49-F238E27FC236}">
                <a16:creationId xmlns:a16="http://schemas.microsoft.com/office/drawing/2014/main" id="{FDEEEA9F-B899-4F25-AEFE-45955DC73C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67726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BD76-0B8B-4D7E-A502-3F63EF7C3922}"/>
              </a:ext>
            </a:extLst>
          </p:cNvPr>
          <p:cNvSpPr>
            <a:spLocks noGrp="1"/>
          </p:cNvSpPr>
          <p:nvPr>
            <p:ph type="title"/>
          </p:nvPr>
        </p:nvSpPr>
        <p:spPr>
          <a:xfrm>
            <a:off x="639098" y="629265"/>
            <a:ext cx="6072776" cy="1622322"/>
          </a:xfrm>
        </p:spPr>
        <p:txBody>
          <a:bodyPr>
            <a:normAutofit/>
          </a:bodyPr>
          <a:lstStyle/>
          <a:p>
            <a:r>
              <a:rPr lang="en-US" dirty="0"/>
              <a:t>Neural Network Architecture</a:t>
            </a:r>
          </a:p>
        </p:txBody>
      </p:sp>
      <p:pic>
        <p:nvPicPr>
          <p:cNvPr id="25" name="Content Placeholder 24" descr="Diagram&#10;&#10;Description automatically generated">
            <a:extLst>
              <a:ext uri="{FF2B5EF4-FFF2-40B4-BE49-F238E27FC236}">
                <a16:creationId xmlns:a16="http://schemas.microsoft.com/office/drawing/2014/main" id="{8447FA93-BC49-42C7-9F81-F1E185320D3A}"/>
              </a:ext>
            </a:extLst>
          </p:cNvPr>
          <p:cNvPicPr>
            <a:picLocks noGrp="1" noChangeAspect="1"/>
          </p:cNvPicPr>
          <p:nvPr>
            <p:ph idx="1"/>
          </p:nvPr>
        </p:nvPicPr>
        <p:blipFill>
          <a:blip r:embed="rId3"/>
          <a:stretch>
            <a:fillRect/>
          </a:stretch>
        </p:blipFill>
        <p:spPr>
          <a:xfrm>
            <a:off x="639763" y="2865484"/>
            <a:ext cx="6072187" cy="2919320"/>
          </a:xfrm>
        </p:spPr>
      </p:pic>
      <p:pic>
        <p:nvPicPr>
          <p:cNvPr id="31" name="Picture 30" descr="Graphical user interface, text, application, email&#10;&#10;Description automatically generated">
            <a:extLst>
              <a:ext uri="{FF2B5EF4-FFF2-40B4-BE49-F238E27FC236}">
                <a16:creationId xmlns:a16="http://schemas.microsoft.com/office/drawing/2014/main" id="{7C6E1007-5C7A-4B11-9D06-ABAEEE6174E7}"/>
              </a:ext>
            </a:extLst>
          </p:cNvPr>
          <p:cNvPicPr>
            <a:picLocks noChangeAspect="1"/>
          </p:cNvPicPr>
          <p:nvPr/>
        </p:nvPicPr>
        <p:blipFill rotWithShape="1">
          <a:blip r:embed="rId4"/>
          <a:srcRect r="11376" b="1544"/>
          <a:stretch/>
        </p:blipFill>
        <p:spPr>
          <a:xfrm>
            <a:off x="6882686" y="1334278"/>
            <a:ext cx="4541838" cy="4450526"/>
          </a:xfrm>
          <a:prstGeom prst="rect">
            <a:avLst/>
          </a:prstGeom>
        </p:spPr>
      </p:pic>
    </p:spTree>
    <p:extLst>
      <p:ext uri="{BB962C8B-B14F-4D97-AF65-F5344CB8AC3E}">
        <p14:creationId xmlns:p14="http://schemas.microsoft.com/office/powerpoint/2010/main" val="1678492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EB3CB-A7D4-5E43-B17B-F6412A8ADF53}"/>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a:solidFill>
                  <a:schemeClr val="tx1"/>
                </a:solidFill>
                <a:latin typeface="+mj-lt"/>
                <a:ea typeface="+mj-ea"/>
                <a:cs typeface="+mj-cs"/>
              </a:rPr>
              <a:t>How it works?</a:t>
            </a:r>
          </a:p>
        </p:txBody>
      </p:sp>
      <p:pic>
        <p:nvPicPr>
          <p:cNvPr id="7" name="Graphic 6" descr="History">
            <a:extLst>
              <a:ext uri="{FF2B5EF4-FFF2-40B4-BE49-F238E27FC236}">
                <a16:creationId xmlns:a16="http://schemas.microsoft.com/office/drawing/2014/main" id="{B4E7F051-D621-40B6-9C40-83B484E0D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12705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FABC2-4AA0-4488-BAFB-77D3DCF32ED2}"/>
              </a:ext>
            </a:extLst>
          </p:cNvPr>
          <p:cNvSpPr>
            <a:spLocks noGrp="1"/>
          </p:cNvSpPr>
          <p:nvPr>
            <p:ph type="title"/>
          </p:nvPr>
        </p:nvSpPr>
        <p:spPr>
          <a:xfrm>
            <a:off x="1154953" y="973668"/>
            <a:ext cx="8761413" cy="706964"/>
          </a:xfrm>
        </p:spPr>
        <p:txBody>
          <a:bodyPr>
            <a:normAutofit/>
          </a:bodyPr>
          <a:lstStyle/>
          <a:p>
            <a:r>
              <a:rPr lang="en-US" dirty="0"/>
              <a:t>How it works?</a:t>
            </a:r>
          </a:p>
        </p:txBody>
      </p:sp>
      <p:sp>
        <p:nvSpPr>
          <p:cNvPr id="11" name="Content Placeholder 10">
            <a:extLst>
              <a:ext uri="{FF2B5EF4-FFF2-40B4-BE49-F238E27FC236}">
                <a16:creationId xmlns:a16="http://schemas.microsoft.com/office/drawing/2014/main" id="{6711B437-598A-4331-9D5E-DF6C3FD059C7}"/>
              </a:ext>
            </a:extLst>
          </p:cNvPr>
          <p:cNvSpPr>
            <a:spLocks noGrp="1"/>
          </p:cNvSpPr>
          <p:nvPr>
            <p:ph idx="1"/>
          </p:nvPr>
        </p:nvSpPr>
        <p:spPr>
          <a:xfrm>
            <a:off x="1154955" y="2603500"/>
            <a:ext cx="3481054" cy="3416300"/>
          </a:xfrm>
        </p:spPr>
        <p:txBody>
          <a:bodyPr anchor="ctr">
            <a:normAutofit/>
          </a:bodyPr>
          <a:lstStyle/>
          <a:p>
            <a:pPr marL="0" indent="0">
              <a:buNone/>
            </a:pPr>
            <a:endParaRPr lang="en-US" sz="1600" b="1" dirty="0"/>
          </a:p>
          <a:p>
            <a:pPr marL="0" indent="0">
              <a:buNone/>
            </a:pPr>
            <a:r>
              <a:rPr lang="en-US" sz="1600" b="1" dirty="0"/>
              <a:t>Finding a person’s gender based on height and weight</a:t>
            </a:r>
          </a:p>
          <a:p>
            <a:r>
              <a:rPr lang="en-US" sz="1600" dirty="0"/>
              <a:t>Indicate the inputs to work with (Dataset)</a:t>
            </a:r>
          </a:p>
          <a:p>
            <a:r>
              <a:rPr lang="en-US" sz="1600" dirty="0"/>
              <a:t>Specify the outputs for the predictions</a:t>
            </a:r>
          </a:p>
          <a:p>
            <a:endParaRPr lang="en-US" sz="1600" dirty="0"/>
          </a:p>
          <a:p>
            <a:endParaRPr lang="en-US" sz="1600" dirty="0"/>
          </a:p>
        </p:txBody>
      </p:sp>
      <p:pic>
        <p:nvPicPr>
          <p:cNvPr id="7" name="Content Placeholder 6" descr="A screen shot of a person&#10;&#10;Description automatically generated">
            <a:extLst>
              <a:ext uri="{FF2B5EF4-FFF2-40B4-BE49-F238E27FC236}">
                <a16:creationId xmlns:a16="http://schemas.microsoft.com/office/drawing/2014/main" id="{D0DCD636-A57B-4BB6-8488-B6976C2C60B2}"/>
              </a:ext>
            </a:extLst>
          </p:cNvPr>
          <p:cNvPicPr>
            <a:picLocks noChangeAspect="1"/>
          </p:cNvPicPr>
          <p:nvPr/>
        </p:nvPicPr>
        <p:blipFill>
          <a:blip r:embed="rId3"/>
          <a:stretch>
            <a:fillRect/>
          </a:stretch>
        </p:blipFill>
        <p:spPr>
          <a:xfrm>
            <a:off x="4984956" y="3516587"/>
            <a:ext cx="6158802" cy="158589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617386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DA80-EDB1-4BBE-A90A-D520C1782B9E}"/>
              </a:ext>
            </a:extLst>
          </p:cNvPr>
          <p:cNvSpPr>
            <a:spLocks noGrp="1"/>
          </p:cNvSpPr>
          <p:nvPr>
            <p:ph type="title"/>
          </p:nvPr>
        </p:nvSpPr>
        <p:spPr>
          <a:xfrm>
            <a:off x="1154953" y="973668"/>
            <a:ext cx="8761413" cy="706964"/>
          </a:xfrm>
        </p:spPr>
        <p:txBody>
          <a:bodyPr>
            <a:normAutofit/>
          </a:bodyPr>
          <a:lstStyle/>
          <a:p>
            <a:r>
              <a:rPr lang="en-US" dirty="0"/>
              <a:t>How it works?</a:t>
            </a:r>
          </a:p>
        </p:txBody>
      </p:sp>
      <p:sp>
        <p:nvSpPr>
          <p:cNvPr id="11" name="Content Placeholder 10">
            <a:extLst>
              <a:ext uri="{FF2B5EF4-FFF2-40B4-BE49-F238E27FC236}">
                <a16:creationId xmlns:a16="http://schemas.microsoft.com/office/drawing/2014/main" id="{19D5DD2C-9528-42A9-B2CE-BA6E79F2E3E9}"/>
              </a:ext>
            </a:extLst>
          </p:cNvPr>
          <p:cNvSpPr>
            <a:spLocks noGrp="1"/>
          </p:cNvSpPr>
          <p:nvPr>
            <p:ph idx="1"/>
          </p:nvPr>
        </p:nvSpPr>
        <p:spPr>
          <a:xfrm>
            <a:off x="1154955" y="2603500"/>
            <a:ext cx="3481054" cy="3416300"/>
          </a:xfrm>
        </p:spPr>
        <p:txBody>
          <a:bodyPr anchor="ctr">
            <a:normAutofit/>
          </a:bodyPr>
          <a:lstStyle/>
          <a:p>
            <a:pPr marL="0" indent="0">
              <a:buNone/>
            </a:pPr>
            <a:r>
              <a:rPr lang="en-US" sz="1600" b="1" dirty="0"/>
              <a:t>Finding a person’s gender based on height and weight</a:t>
            </a:r>
          </a:p>
          <a:p>
            <a:r>
              <a:rPr lang="en-US" sz="1600" dirty="0"/>
              <a:t>Indicate the inputs to work with (Dataset)</a:t>
            </a:r>
          </a:p>
          <a:p>
            <a:r>
              <a:rPr lang="en-US" sz="1600" dirty="0"/>
              <a:t>Specify the outputs for the predictions</a:t>
            </a:r>
          </a:p>
          <a:p>
            <a:endParaRPr lang="en-US" sz="1600" dirty="0"/>
          </a:p>
        </p:txBody>
      </p:sp>
      <p:pic>
        <p:nvPicPr>
          <p:cNvPr id="7" name="Content Placeholder 6" descr="A screen shot of a smart phone&#10;&#10;Description automatically generated">
            <a:extLst>
              <a:ext uri="{FF2B5EF4-FFF2-40B4-BE49-F238E27FC236}">
                <a16:creationId xmlns:a16="http://schemas.microsoft.com/office/drawing/2014/main" id="{2642F479-6F6B-4DE4-B4BC-1937AAF1F9A0}"/>
              </a:ext>
            </a:extLst>
          </p:cNvPr>
          <p:cNvPicPr>
            <a:picLocks noChangeAspect="1"/>
          </p:cNvPicPr>
          <p:nvPr/>
        </p:nvPicPr>
        <p:blipFill>
          <a:blip r:embed="rId3"/>
          <a:stretch>
            <a:fillRect/>
          </a:stretch>
        </p:blipFill>
        <p:spPr>
          <a:xfrm>
            <a:off x="4984956" y="3484693"/>
            <a:ext cx="6158802" cy="1649679"/>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979367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280E-320D-9748-858D-0263524E8842}"/>
              </a:ext>
            </a:extLst>
          </p:cNvPr>
          <p:cNvSpPr>
            <a:spLocks noGrp="1"/>
          </p:cNvSpPr>
          <p:nvPr>
            <p:ph type="title"/>
          </p:nvPr>
        </p:nvSpPr>
        <p:spPr>
          <a:xfrm>
            <a:off x="1154953" y="973668"/>
            <a:ext cx="8761413" cy="706964"/>
          </a:xfrm>
        </p:spPr>
        <p:txBody>
          <a:bodyPr>
            <a:normAutofit/>
          </a:bodyPr>
          <a:lstStyle/>
          <a:p>
            <a:r>
              <a:rPr lang="en-US" dirty="0"/>
              <a:t>How it works?</a:t>
            </a:r>
          </a:p>
        </p:txBody>
      </p:sp>
      <p:sp>
        <p:nvSpPr>
          <p:cNvPr id="11" name="Content Placeholder 10">
            <a:extLst>
              <a:ext uri="{FF2B5EF4-FFF2-40B4-BE49-F238E27FC236}">
                <a16:creationId xmlns:a16="http://schemas.microsoft.com/office/drawing/2014/main" id="{C036A52E-9264-4CE9-934B-45F5116E765E}"/>
              </a:ext>
            </a:extLst>
          </p:cNvPr>
          <p:cNvSpPr>
            <a:spLocks noGrp="1"/>
          </p:cNvSpPr>
          <p:nvPr>
            <p:ph idx="1"/>
          </p:nvPr>
        </p:nvSpPr>
        <p:spPr>
          <a:xfrm>
            <a:off x="1154955" y="2603500"/>
            <a:ext cx="3481054" cy="3416300"/>
          </a:xfrm>
        </p:spPr>
        <p:txBody>
          <a:bodyPr anchor="ctr">
            <a:normAutofit/>
          </a:bodyPr>
          <a:lstStyle/>
          <a:p>
            <a:pPr marL="0" indent="0">
              <a:buNone/>
            </a:pPr>
            <a:r>
              <a:rPr lang="en-US" sz="1600" b="1" dirty="0"/>
              <a:t>Finding a person’s gender based on height and weight</a:t>
            </a:r>
          </a:p>
          <a:p>
            <a:r>
              <a:rPr lang="en-US" sz="1600" dirty="0"/>
              <a:t>Forward Propagation</a:t>
            </a:r>
          </a:p>
          <a:p>
            <a:pPr lvl="1"/>
            <a:r>
              <a:rPr lang="en-US" sz="1400" dirty="0"/>
              <a:t>Summation Formula</a:t>
            </a:r>
          </a:p>
          <a:p>
            <a:pPr lvl="1"/>
            <a:r>
              <a:rPr lang="en-US" sz="1400" dirty="0"/>
              <a:t>Sigmoid Function</a:t>
            </a:r>
          </a:p>
          <a:p>
            <a:r>
              <a:rPr lang="en-US" sz="1600" dirty="0"/>
              <a:t>Backward Propagation</a:t>
            </a:r>
          </a:p>
          <a:p>
            <a:pPr lvl="1"/>
            <a:r>
              <a:rPr lang="en-US" sz="1400" dirty="0"/>
              <a:t>Mean Squared Error (MSE)</a:t>
            </a:r>
          </a:p>
          <a:p>
            <a:pPr lvl="1"/>
            <a:r>
              <a:rPr lang="en-US" sz="1400" dirty="0"/>
              <a:t>Stochastic Gradient Descent (SGD)</a:t>
            </a:r>
          </a:p>
          <a:p>
            <a:pPr lvl="1"/>
            <a:endParaRPr lang="en-US" sz="1400" dirty="0"/>
          </a:p>
        </p:txBody>
      </p:sp>
      <p:pic>
        <p:nvPicPr>
          <p:cNvPr id="7" name="Content Placeholder 6" descr="Chart, diagram&#10;&#10;Description automatically generated">
            <a:extLst>
              <a:ext uri="{FF2B5EF4-FFF2-40B4-BE49-F238E27FC236}">
                <a16:creationId xmlns:a16="http://schemas.microsoft.com/office/drawing/2014/main" id="{94D8044B-7CFD-467A-9D11-04F9503111E8}"/>
              </a:ext>
            </a:extLst>
          </p:cNvPr>
          <p:cNvPicPr>
            <a:picLocks noChangeAspect="1"/>
          </p:cNvPicPr>
          <p:nvPr/>
        </p:nvPicPr>
        <p:blipFill>
          <a:blip r:embed="rId3"/>
          <a:stretch>
            <a:fillRect/>
          </a:stretch>
        </p:blipFill>
        <p:spPr>
          <a:xfrm>
            <a:off x="4984956" y="2923802"/>
            <a:ext cx="6158802" cy="277146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354356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TotalTime>
  <Words>1835</Words>
  <Application>Microsoft Office PowerPoint</Application>
  <PresentationFormat>Widescreen</PresentationFormat>
  <Paragraphs>171</Paragraphs>
  <Slides>32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-apple-system</vt:lpstr>
      <vt:lpstr>Arial</vt:lpstr>
      <vt:lpstr>Calibri</vt:lpstr>
      <vt:lpstr>Cambria Math</vt:lpstr>
      <vt:lpstr>Century Gothic</vt:lpstr>
      <vt:lpstr>Wingdings 3</vt:lpstr>
      <vt:lpstr>Ion Boardroom</vt:lpstr>
      <vt:lpstr>Neural Networks</vt:lpstr>
      <vt:lpstr>What is a Neural Network?</vt:lpstr>
      <vt:lpstr>What is a Neural Network?</vt:lpstr>
      <vt:lpstr>Neural Network Architecture</vt:lpstr>
      <vt:lpstr>Neural Network Architecture</vt:lpstr>
      <vt:lpstr>How it works?</vt:lpstr>
      <vt:lpstr>How it works?</vt:lpstr>
      <vt:lpstr>How it works?</vt:lpstr>
      <vt:lpstr>How it works?</vt:lpstr>
      <vt:lpstr>How it works?</vt:lpstr>
      <vt:lpstr>How it works?</vt:lpstr>
      <vt:lpstr>How it works?</vt:lpstr>
      <vt:lpstr>How it works?</vt:lpstr>
      <vt:lpstr>Where it can be applied?</vt:lpstr>
      <vt:lpstr>Where it can be applied</vt:lpstr>
      <vt:lpstr>Predict Twitch clip category</vt:lpstr>
      <vt:lpstr>Twitch</vt:lpstr>
      <vt:lpstr>Streamers</vt:lpstr>
      <vt:lpstr>Twitch clips and their problem</vt:lpstr>
      <vt:lpstr>Neural Networks and Twitch Clips</vt:lpstr>
      <vt:lpstr>Dataset</vt:lpstr>
      <vt:lpstr>Tools</vt:lpstr>
      <vt:lpstr>Results</vt:lpstr>
      <vt:lpstr>Results</vt:lpstr>
      <vt:lpstr>Results</vt:lpstr>
      <vt:lpstr>Results</vt:lpstr>
      <vt:lpstr>Results</vt:lpstr>
      <vt:lpstr>Contribution</vt:lpstr>
      <vt:lpstr>Comparisons and conclusions</vt:lpstr>
      <vt:lpstr>Feed Forward (FF) Neural Network</vt:lpstr>
      <vt:lpstr>Deep Feed Forward (DFF) Neural Network</vt:lpstr>
      <vt:lpstr>Reference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Twitch clip category</dc:title>
  <dc:creator>sean</dc:creator>
  <cp:lastModifiedBy>sean</cp:lastModifiedBy>
  <cp:revision>52</cp:revision>
  <dcterms:created xsi:type="dcterms:W3CDTF">2020-11-03T11:11:30Z</dcterms:created>
  <dcterms:modified xsi:type="dcterms:W3CDTF">2020-11-04T10:17:23Z</dcterms:modified>
</cp:coreProperties>
</file>